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324" r:id="rId2"/>
    <p:sldId id="339" r:id="rId3"/>
    <p:sldId id="338" r:id="rId4"/>
    <p:sldId id="326" r:id="rId5"/>
    <p:sldId id="335" r:id="rId6"/>
    <p:sldId id="327" r:id="rId7"/>
    <p:sldId id="336" r:id="rId8"/>
    <p:sldId id="328" r:id="rId9"/>
    <p:sldId id="329" r:id="rId10"/>
    <p:sldId id="330" r:id="rId11"/>
    <p:sldId id="331" r:id="rId12"/>
    <p:sldId id="332" r:id="rId13"/>
    <p:sldId id="333" r:id="rId14"/>
    <p:sldId id="297" r:id="rId15"/>
    <p:sldId id="26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6" r:id="rId24"/>
    <p:sldId id="268" r:id="rId25"/>
    <p:sldId id="271" r:id="rId26"/>
    <p:sldId id="270" r:id="rId27"/>
    <p:sldId id="269" r:id="rId28"/>
    <p:sldId id="307" r:id="rId29"/>
    <p:sldId id="308" r:id="rId30"/>
    <p:sldId id="309" r:id="rId31"/>
    <p:sldId id="311" r:id="rId32"/>
    <p:sldId id="310" r:id="rId33"/>
    <p:sldId id="312" r:id="rId34"/>
    <p:sldId id="313" r:id="rId35"/>
    <p:sldId id="314" r:id="rId36"/>
    <p:sldId id="315" r:id="rId37"/>
    <p:sldId id="316" r:id="rId38"/>
    <p:sldId id="317" r:id="rId39"/>
    <p:sldId id="318" r:id="rId40"/>
    <p:sldId id="319" r:id="rId41"/>
    <p:sldId id="320" r:id="rId42"/>
    <p:sldId id="321" r:id="rId43"/>
    <p:sldId id="334" r:id="rId44"/>
    <p:sldId id="322" r:id="rId45"/>
    <p:sldId id="323" r:id="rId46"/>
    <p:sldId id="337" r:id="rId47"/>
    <p:sldId id="272" r:id="rId48"/>
    <p:sldId id="273" r:id="rId49"/>
    <p:sldId id="274" r:id="rId50"/>
    <p:sldId id="275" r:id="rId51"/>
    <p:sldId id="276" r:id="rId52"/>
    <p:sldId id="277" r:id="rId53"/>
    <p:sldId id="278" r:id="rId54"/>
    <p:sldId id="279" r:id="rId5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0372"/>
  </p:normalViewPr>
  <p:slideViewPr>
    <p:cSldViewPr snapToGrid="0" snapToObjects="1">
      <p:cViewPr varScale="1">
        <p:scale>
          <a:sx n="78" d="100"/>
          <a:sy n="78" d="100"/>
        </p:scale>
        <p:origin x="3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92751-C4B3-6841-BDBB-363C61512601}" type="datetimeFigureOut">
              <a:t>2018/6/6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F0914-8860-A842-A885-D8FE6B3D2EF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859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AF3DB-B3C8-1448-B131-9595193ED365}" type="datetimeFigureOut">
              <a:rPr kumimoji="1" lang="zh-CN" altLang="en-US" smtClean="0"/>
              <a:t>2018/6/6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453E0-C1A6-D848-8182-1C0DBD0974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7472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6105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developer.mozilla.org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en</a:t>
            </a:r>
            <a:r>
              <a:rPr kumimoji="1" lang="en-US" altLang="zh-CN" dirty="0" smtClean="0"/>
              <a:t>-US/docs/Web/JavaScript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488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‘use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strict’</a:t>
            </a:r>
          </a:p>
          <a:p>
            <a:r>
              <a:rPr kumimoji="1" lang="zh-CN" altLang="en-US" dirty="0" smtClean="0"/>
              <a:t>不声明的变量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不可写的属性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不可扩展属性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Object.preventExtensions</a:t>
            </a:r>
            <a:r>
              <a:rPr kumimoji="1" lang="en-US" altLang="zh-CN" dirty="0" smtClean="0"/>
              <a:t>(o);</a:t>
            </a:r>
          </a:p>
          <a:p>
            <a:r>
              <a:rPr kumimoji="1" lang="zh-CN" altLang="en-US" dirty="0" smtClean="0"/>
              <a:t>无</a:t>
            </a:r>
            <a:r>
              <a:rPr kumimoji="1" lang="en-US" altLang="zh-CN" dirty="0" smtClean="0"/>
              <a:t>set</a:t>
            </a:r>
            <a:r>
              <a:rPr kumimoji="1" lang="zh-CN" altLang="en-US" dirty="0" smtClean="0"/>
              <a:t>方法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var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obj</a:t>
            </a:r>
            <a:r>
              <a:rPr kumimoji="1" lang="en-US" altLang="zh-CN" dirty="0" smtClean="0"/>
              <a:t>={get x(){return x;},set x(m){x=m+10;}}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5922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404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smtClean="0"/>
              <a:t>god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worldScope</a:t>
            </a:r>
            <a:r>
              <a:rPr lang="en-US" altLang="zh-CN" dirty="0" smtClean="0"/>
              <a:t>(arg1){</a:t>
            </a:r>
            <a:br>
              <a:rPr lang="en-US" altLang="zh-CN" dirty="0" smtClean="0"/>
            </a:br>
            <a:r>
              <a:rPr lang="en-US" altLang="zh-CN" dirty="0" smtClean="0"/>
              <a:t>    </a:t>
            </a:r>
            <a:r>
              <a:rPr lang="en-US" altLang="zh-CN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smtClean="0"/>
              <a:t>loc1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//see god,wf,loc1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countryScope</a:t>
            </a:r>
            <a:r>
              <a:rPr lang="en-US" altLang="zh-CN" dirty="0" smtClean="0"/>
              <a:t>(arg2){</a:t>
            </a:r>
            <a:br>
              <a:rPr lang="en-US" altLang="zh-CN" dirty="0" smtClean="0"/>
            </a:br>
            <a:r>
              <a:rPr lang="en-US" altLang="zh-CN" dirty="0" smtClean="0"/>
              <a:t>        </a:t>
            </a:r>
            <a:r>
              <a:rPr lang="en-US" altLang="zh-CN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smtClean="0"/>
              <a:t>loc1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;//loc1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遮盖了上面的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loc1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//can see god,loc1,arg1,arg2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zh-CN" dirty="0" smtClean="0"/>
              <a:t>}</a:t>
            </a:r>
            <a:br>
              <a:rPr lang="en-US" altLang="zh-CN" dirty="0" smtClean="0"/>
            </a:br>
            <a:r>
              <a:rPr lang="en-US" altLang="zh-CN" dirty="0" smtClean="0"/>
              <a:t>   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countryScope</a:t>
            </a:r>
            <a:r>
              <a:rPr lang="en-US" altLang="zh-CN" dirty="0" smtClean="0"/>
              <a:t>(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"fact2"</a:t>
            </a:r>
            <a:r>
              <a:rPr lang="en-US" altLang="zh-CN" dirty="0" smtClean="0"/>
              <a:t>)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//other code...can't see arg2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dirty="0" smtClean="0"/>
              <a:t>}</a:t>
            </a:r>
            <a:br>
              <a:rPr lang="en-US" altLang="zh-CN" dirty="0" smtClean="0"/>
            </a:b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worldScope</a:t>
            </a:r>
            <a:r>
              <a:rPr lang="en-US" altLang="zh-CN" dirty="0" smtClean="0"/>
              <a:t>(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"fact1"</a:t>
            </a:r>
            <a:r>
              <a:rPr lang="en-US" altLang="zh-CN" dirty="0" smtClean="0"/>
              <a:t>)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b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//other code....can't see arg1,loc1,arg2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7366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453E0-C1A6-D848-8182-1C0DBD097457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611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39289"/>
            <a:ext cx="9144000" cy="1607390"/>
          </a:xfrm>
        </p:spPr>
        <p:txBody>
          <a:bodyPr anchor="b"/>
          <a:lstStyle>
            <a:lvl1pPr algn="ctr">
              <a:defRPr sz="6000" u="none"/>
            </a:lvl1pPr>
          </a:lstStyle>
          <a:p>
            <a:r>
              <a:rPr kumimoji="1" lang="zh-CN" altLang="en-US"/>
              <a:t>单击此处编辑母版标题样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3734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cxnSp>
        <p:nvCxnSpPr>
          <p:cNvPr id="8" name="直线连接符 7"/>
          <p:cNvCxnSpPr/>
          <p:nvPr userDrawn="1"/>
        </p:nvCxnSpPr>
        <p:spPr>
          <a:xfrm flipV="1">
            <a:off x="1173256" y="3146611"/>
            <a:ext cx="9845488" cy="26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687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15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158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39289"/>
            <a:ext cx="9144000" cy="1607390"/>
          </a:xfrm>
        </p:spPr>
        <p:txBody>
          <a:bodyPr anchor="b">
            <a:normAutofit/>
          </a:bodyPr>
          <a:lstStyle>
            <a:lvl1pPr algn="ctr">
              <a:defRPr sz="4800" u="none"/>
            </a:lvl1pPr>
          </a:lstStyle>
          <a:p>
            <a:r>
              <a:rPr kumimoji="1" lang="zh-CN" altLang="en-US"/>
              <a:t>单击此处编辑母版标题样</a:t>
            </a:r>
          </a:p>
        </p:txBody>
      </p:sp>
      <p:cxnSp>
        <p:nvCxnSpPr>
          <p:cNvPr id="8" name="直线连接符 7"/>
          <p:cNvCxnSpPr/>
          <p:nvPr userDrawn="1"/>
        </p:nvCxnSpPr>
        <p:spPr>
          <a:xfrm flipV="1">
            <a:off x="1173256" y="3079376"/>
            <a:ext cx="9845488" cy="26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06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32965"/>
            <a:ext cx="10515600" cy="4643998"/>
          </a:xfrm>
        </p:spPr>
        <p:txBody>
          <a:bodyPr/>
          <a:lstStyle>
            <a:lvl1pPr>
              <a:defRPr>
                <a:latin typeface="Monaco" charset="0"/>
                <a:ea typeface="Monaco" charset="0"/>
                <a:cs typeface="Monaco" charset="0"/>
              </a:defRPr>
            </a:lvl1pPr>
            <a:lvl2pPr>
              <a:defRPr>
                <a:latin typeface="Monaco" charset="0"/>
                <a:ea typeface="Monaco" charset="0"/>
                <a:cs typeface="Monaco" charset="0"/>
              </a:defRPr>
            </a:lvl2pPr>
            <a:lvl3pPr>
              <a:defRPr>
                <a:latin typeface="Monaco" charset="0"/>
                <a:ea typeface="Monaco" charset="0"/>
                <a:cs typeface="Monaco" charset="0"/>
              </a:defRPr>
            </a:lvl3pPr>
            <a:lvl4pPr>
              <a:defRPr>
                <a:latin typeface="Monaco" charset="0"/>
                <a:ea typeface="Monaco" charset="0"/>
                <a:cs typeface="Monaco" charset="0"/>
              </a:defRPr>
            </a:lvl4pPr>
            <a:lvl5pPr>
              <a:defRPr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38200" y="270996"/>
            <a:ext cx="10515600" cy="1087157"/>
          </a:xfrm>
        </p:spPr>
        <p:txBody>
          <a:bodyPr/>
          <a:lstStyle>
            <a:lvl1pPr>
              <a:defRPr b="0">
                <a:latin typeface="+mj-ea"/>
                <a:ea typeface="+mj-ea"/>
                <a:cs typeface="Microsoft YaHei" charset="0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cxnSp>
        <p:nvCxnSpPr>
          <p:cNvPr id="9" name="直线连接符 8"/>
          <p:cNvCxnSpPr/>
          <p:nvPr userDrawn="1"/>
        </p:nvCxnSpPr>
        <p:spPr>
          <a:xfrm>
            <a:off x="838200" y="1358153"/>
            <a:ext cx="10515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171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388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5960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570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221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1427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4935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ECF50-5C24-E449-AC6F-631E523724C6}" type="datetimeFigureOut">
              <a:t>2018/6/6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02122-AE53-1B46-B048-1E28C1C14EC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112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etbrains.com/webstorm/" TargetMode="External"/><Relationship Id="rId2" Type="http://schemas.openxmlformats.org/officeDocument/2006/relationships/hyperlink" Target="http://nodejs.cn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ohnyu666/chengdu_code" TargetMode="External"/><Relationship Id="rId5" Type="http://schemas.openxmlformats.org/officeDocument/2006/relationships/hyperlink" Target="https://github.com/johnyu666/chengdu_ppt" TargetMode="External"/><Relationship Id="rId4" Type="http://schemas.openxmlformats.org/officeDocument/2006/relationships/hyperlink" Target="http://git-scm.org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dn.net/article/2014-08-01/2820990/1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TR/html5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jslinux.org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ECMAScript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1957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  <a:p>
            <a:r>
              <a:rPr kumimoji="1" lang="zh-CN" altLang="en-US" dirty="0"/>
              <a:t>职位：</a:t>
            </a:r>
            <a:r>
              <a:rPr kumimoji="1" lang="en-US" altLang="zh-CN" dirty="0"/>
              <a:t>JS</a:t>
            </a:r>
            <a:r>
              <a:rPr kumimoji="1" lang="zh-CN" altLang="en-US" dirty="0"/>
              <a:t>全栈型工程师、大前端工程师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技能：</a:t>
            </a:r>
            <a:r>
              <a:rPr kumimoji="1" lang="en-US" altLang="zh-CN" dirty="0"/>
              <a:t>M</a:t>
            </a:r>
            <a:r>
              <a:rPr kumimoji="1" lang="zh-CN" altLang="en-US" dirty="0"/>
              <a:t>（</a:t>
            </a:r>
            <a:r>
              <a:rPr kumimoji="1" lang="en-US" altLang="zh-CN" dirty="0"/>
              <a:t>Mongo</a:t>
            </a:r>
            <a:r>
              <a:rPr kumimoji="1" lang="zh-CN" altLang="en-US" dirty="0"/>
              <a:t>）</a:t>
            </a:r>
            <a:r>
              <a:rPr kumimoji="1" lang="en-US" altLang="zh-CN" dirty="0" smtClean="0"/>
              <a:t>E(Express)A(Angular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REact</a:t>
            </a:r>
            <a:r>
              <a:rPr kumimoji="1" lang="en-US" altLang="zh-CN" dirty="0" smtClean="0"/>
              <a:t>)N(Node</a:t>
            </a:r>
            <a:r>
              <a:rPr kumimoji="1" lang="en-US" altLang="zh-CN" dirty="0"/>
              <a:t>)</a:t>
            </a:r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效率：单兵管理成本</a:t>
            </a:r>
            <a:r>
              <a:rPr kumimoji="1" lang="zh-CN" altLang="en-US" dirty="0" smtClean="0"/>
              <a:t>！（</a:t>
            </a:r>
            <a:r>
              <a:rPr kumimoji="1" lang="en-US" altLang="zh-CN" dirty="0" smtClean="0"/>
              <a:t>DevOps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性能：</a:t>
            </a:r>
            <a:r>
              <a:rPr kumimoji="1" lang="en-US" altLang="zh-CN" dirty="0"/>
              <a:t>Data-Intensive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Real-Time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新焦点：</a:t>
            </a:r>
          </a:p>
        </p:txBody>
      </p:sp>
    </p:spTree>
    <p:extLst>
      <p:ext uri="{BB962C8B-B14F-4D97-AF65-F5344CB8AC3E}">
        <p14:creationId xmlns:p14="http://schemas.microsoft.com/office/powerpoint/2010/main" val="1580155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b="1" dirty="0">
                <a:solidFill>
                  <a:srgbClr val="FF0000"/>
                </a:solidFill>
              </a:rPr>
              <a:t>Vim/</a:t>
            </a:r>
            <a:r>
              <a:rPr kumimoji="1" lang="en-US" altLang="zh-CN" b="1" dirty="0" err="1">
                <a:solidFill>
                  <a:srgbClr val="FF0000"/>
                </a:solidFill>
              </a:rPr>
              <a:t>Emacs</a:t>
            </a:r>
            <a:endParaRPr kumimoji="1" lang="zh-CN" altLang="en-US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err="1"/>
              <a:t>Eclispe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kumimoji="1" lang="en-US" altLang="zh-CN" b="1" dirty="0" err="1" smtClean="0"/>
              <a:t>Bracks</a:t>
            </a:r>
            <a:r>
              <a:rPr kumimoji="1" lang="en-US" altLang="zh-CN" b="1" dirty="0" smtClean="0"/>
              <a:t>/Sublime/Atom/</a:t>
            </a:r>
            <a:r>
              <a:rPr kumimoji="1" lang="en-US" altLang="zh-CN" b="1" dirty="0" err="1" smtClean="0"/>
              <a:t>VSCode</a:t>
            </a:r>
            <a:endParaRPr kumimoji="1" lang="zh-CN" altLang="en-US" b="1" dirty="0"/>
          </a:p>
          <a:p>
            <a:pPr>
              <a:lnSpc>
                <a:spcPct val="150000"/>
              </a:lnSpc>
            </a:pPr>
            <a:r>
              <a:rPr kumimoji="1" lang="en-US" altLang="zh-CN" dirty="0" err="1" smtClean="0"/>
              <a:t>WebStorm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开发工具选型</a:t>
            </a:r>
          </a:p>
        </p:txBody>
      </p:sp>
    </p:spTree>
    <p:extLst>
      <p:ext uri="{BB962C8B-B14F-4D97-AF65-F5344CB8AC3E}">
        <p14:creationId xmlns:p14="http://schemas.microsoft.com/office/powerpoint/2010/main" val="1883953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60000"/>
              </a:lnSpc>
            </a:pPr>
            <a:r>
              <a:rPr kumimoji="1" lang="zh-CN" altLang="en-US" dirty="0"/>
              <a:t>语言定位为：“函数式编程的”，“面向对象的”，“动态的”，</a:t>
            </a:r>
            <a:r>
              <a:rPr kumimoji="1" lang="en-US" altLang="zh-CN" dirty="0"/>
              <a:t>”</a:t>
            </a:r>
            <a:r>
              <a:rPr kumimoji="1" lang="zh-CN" altLang="en-US" dirty="0"/>
              <a:t>事件驱动的</a:t>
            </a:r>
            <a:r>
              <a:rPr kumimoji="1" lang="en-US" altLang="zh-CN" dirty="0"/>
              <a:t>”</a:t>
            </a:r>
            <a:r>
              <a:rPr kumimoji="1" lang="zh-CN" altLang="en-US" dirty="0"/>
              <a:t>、 “脚本语言（宿主）”！</a:t>
            </a:r>
          </a:p>
          <a:p>
            <a:pPr>
              <a:lnSpc>
                <a:spcPct val="160000"/>
              </a:lnSpc>
            </a:pPr>
            <a:r>
              <a:rPr kumimoji="1" lang="zh-CN" altLang="en-US" dirty="0" smtClean="0"/>
              <a:t>语言规定了“</a:t>
            </a:r>
            <a:r>
              <a:rPr kumimoji="1" lang="zh-CN" altLang="en-US" dirty="0"/>
              <a:t>标准库</a:t>
            </a:r>
            <a:r>
              <a:rPr kumimoji="1" lang="zh-CN" altLang="en-US" dirty="0" smtClean="0"/>
              <a:t>”</a:t>
            </a:r>
            <a:endParaRPr kumimoji="1" lang="zh-CN" altLang="en-US" dirty="0"/>
          </a:p>
          <a:p>
            <a:pPr>
              <a:lnSpc>
                <a:spcPct val="160000"/>
              </a:lnSpc>
            </a:pPr>
            <a:r>
              <a:rPr kumimoji="1" lang="zh-CN" altLang="en-US" dirty="0"/>
              <a:t>经历了：</a:t>
            </a:r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5</a:t>
            </a:r>
            <a:r>
              <a:rPr kumimoji="1" lang="zh-CN" altLang="en-US" dirty="0"/>
              <a:t>、</a:t>
            </a:r>
            <a:r>
              <a:rPr kumimoji="1" lang="en-US" altLang="zh-CN" dirty="0"/>
              <a:t>6</a:t>
            </a:r>
            <a:r>
              <a:rPr kumimoji="1" lang="zh-CN" altLang="en-US" dirty="0"/>
              <a:t>标准</a:t>
            </a:r>
          </a:p>
          <a:p>
            <a:pPr>
              <a:lnSpc>
                <a:spcPct val="160000"/>
              </a:lnSpc>
            </a:pPr>
            <a:r>
              <a:rPr kumimoji="1" lang="en-US" altLang="zh-CN" dirty="0"/>
              <a:t>ES6</a:t>
            </a:r>
            <a:r>
              <a:rPr kumimoji="1" lang="zh-CN" altLang="en-US" dirty="0"/>
              <a:t>中加入了：</a:t>
            </a:r>
            <a:r>
              <a:rPr kumimoji="1" lang="en-US" altLang="zh-CN" dirty="0"/>
              <a:t>let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class</a:t>
            </a:r>
            <a:r>
              <a:rPr kumimoji="1" lang="zh-CN" altLang="en-US" dirty="0"/>
              <a:t>、</a:t>
            </a:r>
            <a:r>
              <a:rPr kumimoji="1" lang="en-US" altLang="zh-CN" dirty="0"/>
              <a:t>promise</a:t>
            </a:r>
            <a:r>
              <a:rPr kumimoji="1" lang="zh-CN" altLang="en-US" dirty="0"/>
              <a:t>等，使其向着“正规化”迈进</a:t>
            </a:r>
          </a:p>
          <a:p>
            <a:pPr>
              <a:lnSpc>
                <a:spcPct val="160000"/>
              </a:lnSpc>
            </a:pPr>
            <a:r>
              <a:rPr kumimoji="1" lang="zh-CN" altLang="en-US" dirty="0"/>
              <a:t>目前被广泛使用的标准为</a:t>
            </a:r>
            <a:r>
              <a:rPr kumimoji="1" lang="en-US" altLang="zh-CN" dirty="0"/>
              <a:t>ES5</a:t>
            </a:r>
            <a:r>
              <a:rPr kumimoji="1" lang="zh-CN" altLang="en-US" dirty="0"/>
              <a:t>（部分）</a:t>
            </a:r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ECMAScript</a:t>
            </a:r>
            <a:r>
              <a:rPr kumimoji="1" lang="zh-CN" altLang="en-US" dirty="0" smtClean="0"/>
              <a:t>标准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>https://developer.Mozilla.org/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395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/>
              <a:t>小白变灰</a:t>
            </a:r>
          </a:p>
        </p:txBody>
      </p:sp>
    </p:spTree>
    <p:extLst>
      <p:ext uri="{BB962C8B-B14F-4D97-AF65-F5344CB8AC3E}">
        <p14:creationId xmlns:p14="http://schemas.microsoft.com/office/powerpoint/2010/main" val="2023819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1995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NetScape</a:t>
            </a:r>
            <a:endParaRPr kumimoji="1" lang="zh-CN" altLang="en-US" dirty="0"/>
          </a:p>
          <a:p>
            <a:r>
              <a:rPr kumimoji="1" lang="en-US" altLang="zh-CN" dirty="0"/>
              <a:t>1996</a:t>
            </a:r>
            <a:r>
              <a:rPr kumimoji="1" lang="zh-CN" altLang="en-US" dirty="0"/>
              <a:t>、</a:t>
            </a:r>
            <a:r>
              <a:rPr kumimoji="1" lang="en-US" altLang="zh-CN" dirty="0"/>
              <a:t>Microsoft</a:t>
            </a:r>
            <a:r>
              <a:rPr kumimoji="1" lang="zh-CN" altLang="en-US" dirty="0"/>
              <a:t> </a:t>
            </a:r>
            <a:r>
              <a:rPr kumimoji="1" lang="en-US" altLang="zh-CN" dirty="0"/>
              <a:t>JScript</a:t>
            </a:r>
            <a:endParaRPr kumimoji="1" lang="zh-CN" altLang="en-US" dirty="0"/>
          </a:p>
          <a:p>
            <a:r>
              <a:rPr kumimoji="1" lang="en-US" altLang="zh-CN" dirty="0"/>
              <a:t>1998</a:t>
            </a:r>
            <a:r>
              <a:rPr kumimoji="1" lang="zh-CN" altLang="en-US" dirty="0"/>
              <a:t>、</a:t>
            </a:r>
            <a:r>
              <a:rPr kumimoji="1" lang="en-US" altLang="zh-CN" dirty="0"/>
              <a:t>W3C</a:t>
            </a:r>
            <a:r>
              <a:rPr kumimoji="1" lang="zh-CN" altLang="en-US" dirty="0"/>
              <a:t> </a:t>
            </a:r>
            <a:r>
              <a:rPr kumimoji="1" lang="en-US" altLang="zh-CN" dirty="0"/>
              <a:t>ECMAScript2.0</a:t>
            </a:r>
            <a:endParaRPr kumimoji="1" lang="zh-CN" altLang="en-US" dirty="0"/>
          </a:p>
          <a:p>
            <a:r>
              <a:rPr kumimoji="1" lang="en-US" altLang="zh-CN" dirty="0"/>
              <a:t>1999</a:t>
            </a:r>
            <a:r>
              <a:rPr kumimoji="1" lang="zh-CN" altLang="en-US" dirty="0"/>
              <a:t>、</a:t>
            </a:r>
            <a:r>
              <a:rPr kumimoji="1" lang="en-US" altLang="zh-CN" dirty="0"/>
              <a:t>ES3</a:t>
            </a:r>
            <a:endParaRPr kumimoji="1" lang="zh-CN" altLang="en-US" dirty="0"/>
          </a:p>
          <a:p>
            <a:r>
              <a:rPr kumimoji="1" lang="en-US" altLang="zh-CN" dirty="0"/>
              <a:t>2011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ES5.1</a:t>
            </a:r>
            <a:endParaRPr kumimoji="1" lang="zh-CN" altLang="en-US" dirty="0"/>
          </a:p>
          <a:p>
            <a:r>
              <a:rPr kumimoji="1" lang="en-US" altLang="zh-CN" dirty="0"/>
              <a:t>2015</a:t>
            </a:r>
            <a:r>
              <a:rPr kumimoji="1" lang="zh-CN" altLang="en-US" dirty="0"/>
              <a:t>、</a:t>
            </a:r>
            <a:r>
              <a:rPr kumimoji="1" lang="en-US" altLang="zh-CN" dirty="0"/>
              <a:t>ES6</a:t>
            </a:r>
            <a:endParaRPr kumimoji="1" lang="zh-CN" altLang="en-US" dirty="0"/>
          </a:p>
          <a:p>
            <a:r>
              <a:rPr kumimoji="1" lang="zh-CN" altLang="en-US" dirty="0"/>
              <a:t>定位：面向对象的脚本语言</a:t>
            </a:r>
          </a:p>
          <a:p>
            <a:r>
              <a:rPr kumimoji="1" lang="zh-CN" altLang="en-US" dirty="0"/>
              <a:t>运行的位置：浏览器端，服务器端，其它环境内部</a:t>
            </a:r>
          </a:p>
          <a:p>
            <a:r>
              <a:rPr kumimoji="1" lang="zh-CN" altLang="en-US" dirty="0"/>
              <a:t>发展方向</a:t>
            </a:r>
            <a:r>
              <a:rPr kumimoji="1" lang="zh-CN" altLang="en-US" dirty="0" smtClean="0"/>
              <a:t>：“汇编语言”方向、“</a:t>
            </a:r>
            <a:r>
              <a:rPr kumimoji="1" lang="en-US" altLang="zh-CN" dirty="0" smtClean="0"/>
              <a:t>C++</a:t>
            </a:r>
            <a:r>
              <a:rPr kumimoji="1" lang="zh-CN" altLang="en-US" dirty="0" smtClean="0"/>
              <a:t>”方向</a:t>
            </a:r>
            <a:r>
              <a:rPr kumimoji="1" lang="zh-CN" altLang="en-US" dirty="0"/>
              <a:t>、框架</a:t>
            </a:r>
            <a:r>
              <a:rPr kumimoji="1" lang="zh-CN" altLang="en-US" dirty="0" smtClean="0"/>
              <a:t>方向</a:t>
            </a:r>
            <a:endParaRPr kumimoji="1"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38200" y="256032"/>
            <a:ext cx="10515600" cy="1276933"/>
          </a:xfrm>
        </p:spPr>
        <p:txBody>
          <a:bodyPr>
            <a:normAutofit/>
          </a:bodyPr>
          <a:lstStyle/>
          <a:p>
            <a:r>
              <a:rPr kumimoji="1" lang="en-US" altLang="zh-CN" dirty="0" err="1"/>
              <a:t>Javascript</a:t>
            </a:r>
            <a:r>
              <a:rPr kumimoji="1" lang="zh-CN" altLang="en-US" dirty="0" smtClean="0"/>
              <a:t>介绍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sz="1800" dirty="0" smtClean="0"/>
              <a:t>https</a:t>
            </a:r>
            <a:r>
              <a:rPr kumimoji="1" lang="en-US" altLang="zh-CN" sz="1800" dirty="0"/>
              <a:t>://</a:t>
            </a:r>
            <a:r>
              <a:rPr kumimoji="1" lang="en-US" altLang="zh-CN" sz="1800" dirty="0" err="1" smtClean="0"/>
              <a:t>developer.mozilla.org</a:t>
            </a:r>
            <a:r>
              <a:rPr kumimoji="1" lang="en-US" altLang="zh-CN" sz="1800" dirty="0" smtClean="0"/>
              <a:t>/</a:t>
            </a:r>
            <a:r>
              <a:rPr kumimoji="1" lang="en-US" altLang="zh-CN" sz="1800" dirty="0" err="1" smtClean="0"/>
              <a:t>zh</a:t>
            </a:r>
            <a:r>
              <a:rPr kumimoji="1" lang="en-US" altLang="zh-CN" sz="1800" dirty="0" smtClean="0"/>
              <a:t>-CN/docs/Web/JavaScript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5997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/>
              <a:t>运行期确定变量的实际类型（根据变量中的内容）</a:t>
            </a:r>
          </a:p>
          <a:p>
            <a:pPr>
              <a:lnSpc>
                <a:spcPct val="150000"/>
              </a:lnSpc>
            </a:pPr>
            <a:r>
              <a:rPr kumimoji="1" lang="zh-CN" altLang="en-US"/>
              <a:t>双面刀刃：强大与易错</a:t>
            </a:r>
          </a:p>
          <a:p>
            <a:pPr>
              <a:lnSpc>
                <a:spcPct val="150000"/>
              </a:lnSpc>
            </a:pPr>
            <a:r>
              <a:rPr kumimoji="1" lang="zh-CN" altLang="en-US"/>
              <a:t>变量型别可变，是“动态语言”的特性之一</a:t>
            </a:r>
          </a:p>
          <a:p>
            <a:pPr>
              <a:lnSpc>
                <a:spcPct val="150000"/>
              </a:lnSpc>
            </a:pPr>
            <a:r>
              <a:rPr kumimoji="1" lang="zh-CN" altLang="en-US"/>
              <a:t>定义方法：</a:t>
            </a:r>
            <a:r>
              <a:rPr kumimoji="1" lang="en-US" altLang="zh-CN"/>
              <a:t>var</a:t>
            </a:r>
            <a:r>
              <a:rPr kumimoji="1" lang="zh-CN" altLang="en-US"/>
              <a:t>、</a:t>
            </a:r>
            <a:r>
              <a:rPr kumimoji="1" lang="en-US" altLang="zh-CN"/>
              <a:t>const</a:t>
            </a:r>
            <a:r>
              <a:rPr kumimoji="1" lang="zh-CN" altLang="en-US"/>
              <a:t>、</a:t>
            </a:r>
            <a:r>
              <a:rPr kumimoji="1" lang="en-US" altLang="zh-CN"/>
              <a:t>let</a:t>
            </a:r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弱变量类型</a:t>
            </a:r>
          </a:p>
        </p:txBody>
      </p:sp>
    </p:spTree>
    <p:extLst>
      <p:ext uri="{BB962C8B-B14F-4D97-AF65-F5344CB8AC3E}">
        <p14:creationId xmlns:p14="http://schemas.microsoft.com/office/powerpoint/2010/main" val="1680794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基本类型和引用类型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基本类型：</a:t>
            </a:r>
            <a:r>
              <a:rPr kumimoji="1" lang="en-US" altLang="zh-CN" dirty="0"/>
              <a:t>string</a:t>
            </a:r>
            <a:r>
              <a:rPr kumimoji="1" lang="en-US" altLang="zh-CN" dirty="0" smtClean="0"/>
              <a:t>, number, </a:t>
            </a:r>
            <a:r>
              <a:rPr kumimoji="1" lang="en-US" altLang="zh-CN" dirty="0" err="1" smtClean="0"/>
              <a:t>boolean</a:t>
            </a:r>
            <a:r>
              <a:rPr kumimoji="1" lang="en-US" altLang="zh-CN" dirty="0" smtClean="0"/>
              <a:t>, null, undefined</a:t>
            </a:r>
            <a:r>
              <a:rPr kumimoji="1" lang="zh-CN" altLang="en-US" dirty="0" smtClean="0"/>
              <a:t>（编译期分配内存）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引用类型（对象类型）：内置和自定义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*特殊的引用类型（</a:t>
            </a:r>
            <a:r>
              <a:rPr kumimoji="1" lang="en-US" altLang="zh-CN" dirty="0"/>
              <a:t>Function</a:t>
            </a:r>
            <a:r>
              <a:rPr kumimoji="1" lang="zh-CN" altLang="en-US" dirty="0"/>
              <a:t>）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体会：变量类型可变，无块级作用域，作用域提升</a:t>
            </a:r>
            <a:r>
              <a:rPr kumimoji="1" lang="en-US" altLang="zh-CN" dirty="0"/>
              <a:t>,</a:t>
            </a:r>
            <a:r>
              <a:rPr kumimoji="1" lang="zh-CN" altLang="en-US" dirty="0"/>
              <a:t>严格模式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数据类型</a:t>
            </a:r>
          </a:p>
        </p:txBody>
      </p:sp>
    </p:spTree>
    <p:extLst>
      <p:ext uri="{BB962C8B-B14F-4D97-AF65-F5344CB8AC3E}">
        <p14:creationId xmlns:p14="http://schemas.microsoft.com/office/powerpoint/2010/main" val="1660155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kumimoji="1" lang="zh-CN" altLang="en-US"/>
              <a:t>也称宿主，是脚本执行的环境、容器</a:t>
            </a:r>
          </a:p>
          <a:p>
            <a:pPr>
              <a:lnSpc>
                <a:spcPct val="200000"/>
              </a:lnSpc>
            </a:pPr>
            <a:r>
              <a:rPr kumimoji="1" lang="zh-CN" altLang="en-US"/>
              <a:t>是内置数据类型、全局函数、全局变量的挂载点</a:t>
            </a:r>
          </a:p>
          <a:p>
            <a:pPr>
              <a:lnSpc>
                <a:spcPct val="200000"/>
              </a:lnSpc>
            </a:pPr>
            <a:r>
              <a:rPr kumimoji="1" lang="zh-CN" altLang="en-US"/>
              <a:t>常见的环境有浏览器、</a:t>
            </a:r>
            <a:r>
              <a:rPr kumimoji="1" lang="en-US" altLang="zh-CN"/>
              <a:t>Linux(V8),JVM(Rhino/Nashorn)</a:t>
            </a:r>
            <a:r>
              <a:rPr kumimoji="1" lang="zh-CN" altLang="en-US"/>
              <a:t>等</a:t>
            </a:r>
          </a:p>
          <a:p>
            <a:pPr>
              <a:lnSpc>
                <a:spcPct val="200000"/>
              </a:lnSpc>
            </a:pPr>
            <a:r>
              <a:rPr kumimoji="1" lang="zh-CN" altLang="en-US"/>
              <a:t>体会：</a:t>
            </a:r>
          </a:p>
          <a:p>
            <a:pPr lvl="1">
              <a:lnSpc>
                <a:spcPct val="200000"/>
              </a:lnSpc>
            </a:pPr>
            <a:r>
              <a:rPr kumimoji="1" lang="zh-CN" altLang="en-US"/>
              <a:t>在</a:t>
            </a:r>
            <a:r>
              <a:rPr kumimoji="1" lang="en-US" altLang="zh-CN"/>
              <a:t>chrome/node/Rhino</a:t>
            </a:r>
            <a:r>
              <a:rPr kumimoji="1" lang="zh-CN" altLang="en-US"/>
              <a:t>的</a:t>
            </a:r>
            <a:r>
              <a:rPr kumimoji="1" lang="en-US" altLang="zh-CN"/>
              <a:t>js</a:t>
            </a:r>
            <a:r>
              <a:rPr kumimoji="1" lang="zh-CN" altLang="en-US"/>
              <a:t>开发过程</a:t>
            </a:r>
          </a:p>
          <a:p>
            <a:pPr lvl="1">
              <a:lnSpc>
                <a:spcPct val="200000"/>
              </a:lnSpc>
            </a:pPr>
            <a:r>
              <a:rPr kumimoji="1" lang="zh-CN" altLang="en-US"/>
              <a:t>变量名称的挂载（如何避免“环境污染”）</a:t>
            </a:r>
          </a:p>
          <a:p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global</a:t>
            </a:r>
            <a:r>
              <a:rPr kumimoji="1" lang="zh-CN" altLang="en-US"/>
              <a:t> </a:t>
            </a:r>
            <a:r>
              <a:rPr kumimoji="1" lang="en-US" altLang="zh-CN"/>
              <a:t>Object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2219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/>
              <a:t>parseInt,parseFloat</a:t>
            </a:r>
            <a:r>
              <a:rPr kumimoji="1" lang="en-US" altLang="zh-CN" dirty="0" smtClean="0"/>
              <a:t>…</a:t>
            </a:r>
            <a:endParaRPr kumimoji="1" lang="zh-CN" altLang="en-US" dirty="0" smtClean="0"/>
          </a:p>
          <a:p>
            <a:pPr>
              <a:lnSpc>
                <a:spcPct val="150000"/>
              </a:lnSpc>
            </a:pPr>
            <a:r>
              <a:rPr kumimoji="1" lang="en-US" altLang="zh-CN" dirty="0" err="1" smtClean="0"/>
              <a:t>encodeURI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encodeURIComponent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decodeURI</a:t>
            </a:r>
            <a:r>
              <a:rPr kumimoji="1" lang="en-US" altLang="zh-CN" dirty="0"/>
              <a:t>…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kumimoji="1" lang="en-US" altLang="zh-CN" dirty="0" err="1"/>
              <a:t>NaN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kumimoji="1" lang="en-US" altLang="zh-CN" dirty="0" err="1">
                <a:solidFill>
                  <a:srgbClr val="FF0000"/>
                </a:solidFill>
              </a:rPr>
              <a:t>eval</a:t>
            </a:r>
            <a:endParaRPr kumimoji="1" lang="zh-CN" altLang="en-US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 err="1"/>
              <a:t>setTimeout</a:t>
            </a:r>
            <a:r>
              <a:rPr kumimoji="1" lang="en-US" altLang="zh-CN" dirty="0"/>
              <a:t>(),</a:t>
            </a:r>
            <a:r>
              <a:rPr kumimoji="1" lang="en-US" altLang="zh-CN" dirty="0" err="1"/>
              <a:t>setInterval</a:t>
            </a:r>
            <a:r>
              <a:rPr kumimoji="1" lang="en-US" altLang="zh-CN" dirty="0" smtClean="0"/>
              <a:t>(),</a:t>
            </a:r>
            <a:r>
              <a:rPr kumimoji="1" lang="en-US" altLang="zh-CN" dirty="0" err="1" smtClean="0"/>
              <a:t>clearInterval</a:t>
            </a:r>
            <a:r>
              <a:rPr kumimoji="1" lang="en-US" altLang="zh-CN" dirty="0" smtClean="0"/>
              <a:t>();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顶层（工具函数）和顶层变量</a:t>
            </a:r>
          </a:p>
        </p:txBody>
      </p:sp>
    </p:spTree>
    <p:extLst>
      <p:ext uri="{BB962C8B-B14F-4D97-AF65-F5344CB8AC3E}">
        <p14:creationId xmlns:p14="http://schemas.microsoft.com/office/powerpoint/2010/main" val="233851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运算符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05366"/>
            <a:ext cx="7848600" cy="252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595006"/>
            <a:ext cx="7488238" cy="1855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1023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err="1"/>
              <a:t>NodeJs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>
                <a:hlinkClick r:id="rId2"/>
              </a:rPr>
              <a:t>http</a:t>
            </a:r>
            <a:r>
              <a:rPr kumimoji="1" lang="en-US" altLang="zh-CN" dirty="0">
                <a:hlinkClick r:id="rId2"/>
              </a:rPr>
              <a:t>://nodejs.cn</a:t>
            </a:r>
            <a:r>
              <a:rPr kumimoji="1" lang="en-US" altLang="zh-CN" dirty="0" smtClean="0">
                <a:hlinkClick r:id="rId2"/>
              </a:rPr>
              <a:t>/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en-US" altLang="zh-CN" dirty="0" err="1" smtClean="0"/>
              <a:t>Webstorm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>
                <a:hlinkClick r:id="rId3"/>
              </a:rPr>
              <a:t>http://www.jetbrains.com/webstorm</a:t>
            </a:r>
            <a:r>
              <a:rPr kumimoji="1" lang="en-US" altLang="zh-CN" dirty="0" smtClean="0">
                <a:hlinkClick r:id="rId3"/>
              </a:rPr>
              <a:t>/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en-US" altLang="zh-CN" dirty="0" err="1"/>
              <a:t>Git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>
                <a:hlinkClick r:id="rId4"/>
              </a:rPr>
              <a:t>http</a:t>
            </a:r>
            <a:r>
              <a:rPr kumimoji="1" lang="en-US" altLang="zh-CN" dirty="0">
                <a:hlinkClick r:id="rId4"/>
              </a:rPr>
              <a:t>://git-scm.org</a:t>
            </a:r>
            <a:r>
              <a:rPr kumimoji="1" lang="en-US" altLang="zh-CN" dirty="0" smtClean="0">
                <a:hlinkClick r:id="rId4"/>
              </a:rPr>
              <a:t>/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en-US" altLang="zh-CN" dirty="0" smtClean="0"/>
              <a:t>Chrome</a:t>
            </a:r>
            <a:r>
              <a:rPr kumimoji="1" lang="zh-CN" altLang="en-US" dirty="0" smtClean="0"/>
              <a:t> 浏览器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>
                <a:hlinkClick r:id="rId5"/>
              </a:rPr>
              <a:t>https://github.com/johnyu666/chengdu_</a:t>
            </a:r>
            <a:r>
              <a:rPr lang="en-US" altLang="zh-CN" dirty="0" smtClean="0">
                <a:hlinkClick r:id="rId5"/>
              </a:rPr>
              <a:t>ppt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>
                <a:hlinkClick r:id="rId6"/>
              </a:rPr>
              <a:t>https://github.com/johnyu666/</a:t>
            </a:r>
            <a:r>
              <a:rPr lang="zh-CN" altLang="en-US" dirty="0" smtClean="0">
                <a:hlinkClick r:id="rId6"/>
              </a:rPr>
              <a:t>chengdu_code</a:t>
            </a:r>
            <a:endParaRPr lang="en-US" altLang="zh-CN" dirty="0" smtClean="0"/>
          </a:p>
          <a:p>
            <a:endParaRPr lang="zh-CN" altLang="en-US" dirty="0"/>
          </a:p>
          <a:p>
            <a:endParaRPr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安装的软件、课程地址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8559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运算符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1937"/>
            <a:ext cx="7345362" cy="532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1587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77018" y="228793"/>
            <a:ext cx="10515600" cy="1087157"/>
          </a:xfrm>
        </p:spPr>
        <p:txBody>
          <a:bodyPr/>
          <a:lstStyle/>
          <a:p>
            <a:r>
              <a:rPr kumimoji="1" lang="zh-CN" altLang="en-US"/>
              <a:t>执行流控制语句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360" y="939800"/>
            <a:ext cx="8026400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920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empty String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null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undefine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Number 0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Number NaN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b="1"/>
              <a:t>false</a:t>
            </a:r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6600" b="1" dirty="0" err="1" smtClean="0"/>
              <a:t>falsy</a:t>
            </a:r>
            <a:r>
              <a:rPr kumimoji="1" lang="zh-CN" altLang="en-US" sz="6600" b="1" dirty="0" smtClean="0"/>
              <a:t>（假值）</a:t>
            </a:r>
            <a:endParaRPr kumimoji="1" lang="zh-CN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206703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kumimoji="1" lang="zh-CN" altLang="en-US" dirty="0"/>
              <a:t>打印矩阵</a:t>
            </a:r>
          </a:p>
          <a:p>
            <a:pPr>
              <a:lnSpc>
                <a:spcPct val="200000"/>
              </a:lnSpc>
            </a:pPr>
            <a:r>
              <a:rPr kumimoji="1" lang="zh-CN" altLang="en-US" dirty="0"/>
              <a:t>打印乘法表</a:t>
            </a:r>
          </a:p>
          <a:p>
            <a:pPr>
              <a:lnSpc>
                <a:spcPct val="200000"/>
              </a:lnSpc>
            </a:pPr>
            <a:r>
              <a:rPr kumimoji="1" lang="zh-CN" altLang="en-US" dirty="0"/>
              <a:t>打印费氏级</a:t>
            </a:r>
            <a:r>
              <a:rPr kumimoji="1" lang="zh-CN" altLang="en-US" dirty="0" smtClean="0"/>
              <a:t>数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练习</a:t>
            </a:r>
          </a:p>
        </p:txBody>
      </p:sp>
    </p:spTree>
    <p:extLst>
      <p:ext uri="{BB962C8B-B14F-4D97-AF65-F5344CB8AC3E}">
        <p14:creationId xmlns:p14="http://schemas.microsoft.com/office/powerpoint/2010/main" val="215365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基本类型：</a:t>
            </a:r>
            <a:r>
              <a:rPr kumimoji="1" lang="en-US" altLang="zh-CN" dirty="0" err="1"/>
              <a:t>undefined,null,Number,Boolean,String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其大小确定，可以直接保存在栈区</a:t>
            </a:r>
          </a:p>
          <a:p>
            <a:pPr lvl="1"/>
            <a:r>
              <a:rPr kumimoji="1" lang="zh-CN" altLang="en-US" dirty="0"/>
              <a:t>变量名直接被“编译器”转化成为“栈区地址”</a:t>
            </a:r>
          </a:p>
          <a:p>
            <a:pPr lvl="1"/>
            <a:r>
              <a:rPr kumimoji="1" lang="en-US" altLang="zh-CN" dirty="0"/>
              <a:t>String</a:t>
            </a:r>
            <a:r>
              <a:rPr kumimoji="1" lang="zh-CN" altLang="en-US" dirty="0"/>
              <a:t>是基本类型！！！</a:t>
            </a:r>
          </a:p>
          <a:p>
            <a:r>
              <a:rPr kumimoji="1" lang="zh-CN" altLang="en-US" dirty="0"/>
              <a:t>引用类型：实质是指向“对象”的“指针”。</a:t>
            </a:r>
          </a:p>
          <a:p>
            <a:pPr lvl="1"/>
            <a:r>
              <a:rPr kumimoji="1" lang="zh-CN" altLang="en-US" dirty="0"/>
              <a:t>分配在栈区，内容为堆区对象首地址。</a:t>
            </a:r>
          </a:p>
          <a:p>
            <a:pPr lvl="1"/>
            <a:r>
              <a:rPr kumimoji="1" lang="en-US" altLang="zh-CN" dirty="0"/>
              <a:t>null</a:t>
            </a:r>
            <a:r>
              <a:rPr kumimoji="1" lang="zh-CN" altLang="en-US" dirty="0"/>
              <a:t>的实质，是清空</a:t>
            </a:r>
            <a:r>
              <a:rPr kumimoji="1" lang="zh-CN" altLang="en-US" dirty="0" smtClean="0"/>
              <a:t>指针！</a:t>
            </a:r>
            <a:r>
              <a:rPr kumimoji="1" lang="en-US" altLang="zh-CN" dirty="0" smtClean="0"/>
              <a:t>*</a:t>
            </a:r>
            <a:endParaRPr kumimoji="1" lang="zh-CN" altLang="en-US" dirty="0"/>
          </a:p>
          <a:p>
            <a:r>
              <a:rPr kumimoji="1" lang="zh-CN" altLang="en-US" dirty="0" smtClean="0"/>
              <a:t>利用</a:t>
            </a:r>
            <a:r>
              <a:rPr kumimoji="1" lang="en-US" altLang="zh-CN" dirty="0" err="1" smtClean="0"/>
              <a:t>typeof</a:t>
            </a:r>
            <a:r>
              <a:rPr kumimoji="1" lang="zh-CN" altLang="en-US" dirty="0" smtClean="0"/>
              <a:t>操作可以判断其类型是：“基本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引用</a:t>
            </a:r>
            <a:r>
              <a:rPr kumimoji="1" lang="zh-CN" altLang="en-US" dirty="0"/>
              <a:t>”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typeof</a:t>
            </a:r>
            <a:r>
              <a:rPr kumimoji="1" lang="zh-CN" altLang="en-US"/>
              <a:t> 操作的目的</a:t>
            </a:r>
          </a:p>
        </p:txBody>
      </p:sp>
    </p:spTree>
    <p:extLst>
      <p:ext uri="{BB962C8B-B14F-4D97-AF65-F5344CB8AC3E}">
        <p14:creationId xmlns:p14="http://schemas.microsoft.com/office/powerpoint/2010/main" val="18726496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基本类型是“盒子”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6388"/>
            <a:ext cx="5765800" cy="2438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438" y="1492624"/>
            <a:ext cx="2941299" cy="513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66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引用类型是“遥控器”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15" y="1468717"/>
            <a:ext cx="6538632" cy="339587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847" y="3439323"/>
            <a:ext cx="5289177" cy="32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771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可以使用</a:t>
            </a:r>
            <a:r>
              <a:rPr kumimoji="1" lang="en-US" altLang="zh-CN" dirty="0"/>
              <a:t>new</a:t>
            </a:r>
            <a:r>
              <a:rPr kumimoji="1" lang="zh-CN" altLang="en-US" dirty="0"/>
              <a:t>操作</a:t>
            </a:r>
          </a:p>
          <a:p>
            <a:pPr lvl="1"/>
            <a:r>
              <a:rPr kumimoji="1" lang="en-US" altLang="zh-CN" dirty="0"/>
              <a:t>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Boolean(),new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Number(),new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String()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实质是在堆区分配“对象”空间</a:t>
            </a:r>
          </a:p>
          <a:p>
            <a:r>
              <a:rPr kumimoji="1" lang="zh-CN" altLang="en-US" dirty="0"/>
              <a:t>可以对基本类型在“语法”上使用“</a:t>
            </a:r>
            <a:r>
              <a:rPr kumimoji="1" lang="en-US" altLang="zh-CN" dirty="0"/>
              <a:t>.</a:t>
            </a:r>
            <a:r>
              <a:rPr kumimoji="1" lang="zh-CN" altLang="en-US" dirty="0"/>
              <a:t>”操作，但</a:t>
            </a:r>
            <a:r>
              <a:rPr kumimoji="1" lang="en-US" altLang="zh-CN" dirty="0"/>
              <a:t>: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基本类型的“包装类型”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012" y="3484892"/>
            <a:ext cx="5298141" cy="298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77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标准库类型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675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Object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5830"/>
            <a:ext cx="9932894" cy="50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" y="1721168"/>
            <a:ext cx="3277973" cy="27289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385776" y="1721168"/>
            <a:ext cx="7161017" cy="4154361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软件开发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泰浩软件</a:t>
            </a:r>
            <a:r>
              <a:rPr kumimoji="1" lang="en-US" altLang="zh-CN" sz="1700" dirty="0">
                <a:latin typeface="+mn-lt"/>
                <a:ea typeface="+mn-ea"/>
                <a:cs typeface="+mn-cs"/>
              </a:rPr>
              <a:t>(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美国</a:t>
            </a:r>
            <a:r>
              <a:rPr kumimoji="1" lang="en-US" altLang="zh-CN" sz="1700" dirty="0">
                <a:latin typeface="+mn-lt"/>
                <a:ea typeface="+mn-ea"/>
                <a:cs typeface="+mn-cs"/>
              </a:rPr>
              <a:t>)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，在线教育</a:t>
            </a:r>
            <a:r>
              <a:rPr kumimoji="1" lang="en-US" altLang="zh-CN" sz="1700" dirty="0">
                <a:latin typeface="+mn-lt"/>
                <a:ea typeface="+mn-ea"/>
                <a:cs typeface="+mn-cs"/>
              </a:rPr>
              <a:t>EDU2000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系统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中国锐捷网络集团，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综合网络实验平台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中远集团，</a:t>
            </a:r>
            <a:r>
              <a:rPr kumimoji="1" lang="en-US" altLang="zh-CN" sz="1700" dirty="0" smtClean="0">
                <a:latin typeface="+mn-lt"/>
                <a:ea typeface="+mn-ea"/>
                <a:cs typeface="+mn-cs"/>
              </a:rPr>
              <a:t>IRIS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国际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航运大数据管理平台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企业</a:t>
            </a:r>
            <a:r>
              <a:rPr kumimoji="1" lang="en-US" altLang="zh-CN" sz="1700" dirty="0">
                <a:latin typeface="+mn-lt"/>
                <a:ea typeface="+mn-ea"/>
                <a:cs typeface="+mn-cs"/>
              </a:rPr>
              <a:t>IT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咨询</a:t>
            </a:r>
            <a:endParaRPr kumimoji="1" lang="en-US" altLang="zh-CN" sz="900" dirty="0" smtClean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美国</a:t>
            </a:r>
            <a:r>
              <a:rPr kumimoji="1" lang="en-US" altLang="zh-CN" sz="1700" dirty="0" err="1">
                <a:latin typeface="+mn-lt"/>
                <a:ea typeface="+mn-ea"/>
                <a:cs typeface="+mn-cs"/>
              </a:rPr>
              <a:t>Verifon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集团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香港东方海外集团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中国建设银行（国家软件开发中心）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中国石油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中国铁路总公司（</a:t>
            </a:r>
            <a:r>
              <a:rPr kumimoji="1" lang="en-US" altLang="zh-CN" sz="1700" dirty="0">
                <a:latin typeface="+mn-lt"/>
                <a:ea typeface="+mn-ea"/>
                <a:cs typeface="+mn-cs"/>
              </a:rPr>
              <a:t>12306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平台）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实训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北京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航空航天，南京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大学，山东大学硕士生</a:t>
            </a:r>
            <a:r>
              <a:rPr kumimoji="1" lang="zh-CN" altLang="en-US" sz="1700" dirty="0">
                <a:latin typeface="+mn-lt"/>
                <a:ea typeface="+mn-ea"/>
                <a:cs typeface="+mn-cs"/>
              </a:rPr>
              <a:t>实训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latin typeface="+mn-lt"/>
                <a:ea typeface="+mn-ea"/>
                <a:cs typeface="+mn-cs"/>
              </a:rPr>
              <a:t>西安交大全日硕士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培养</a:t>
            </a:r>
            <a:r>
              <a:rPr kumimoji="1" lang="en-US" altLang="zh-CN" sz="1700" dirty="0" smtClean="0">
                <a:latin typeface="+mn-lt"/>
                <a:ea typeface="+mn-ea"/>
                <a:cs typeface="+mn-cs"/>
              </a:rPr>
              <a:t> 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特聘专家</a:t>
            </a:r>
            <a:endParaRPr kumimoji="1" lang="en-US" altLang="zh-CN" sz="1700" dirty="0" smtClean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北京中科院计算所</a:t>
            </a:r>
            <a:r>
              <a:rPr kumimoji="1" lang="en-US" altLang="zh-CN" sz="1700" dirty="0" smtClean="0">
                <a:latin typeface="+mn-lt"/>
                <a:ea typeface="+mn-ea"/>
                <a:cs typeface="+mn-cs"/>
              </a:rPr>
              <a:t> </a:t>
            </a: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企业咨询师</a:t>
            </a:r>
            <a:endParaRPr kumimoji="1" lang="en-US" altLang="zh-CN" sz="1700" dirty="0" smtClean="0">
              <a:latin typeface="+mn-lt"/>
              <a:ea typeface="+mn-ea"/>
              <a:cs typeface="+mn-c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zh-CN" altLang="en-US" sz="1700" dirty="0" smtClean="0">
                <a:latin typeface="+mn-lt"/>
                <a:ea typeface="+mn-ea"/>
                <a:cs typeface="+mn-cs"/>
              </a:rPr>
              <a:t>北京慧科集团 特聘专家</a:t>
            </a:r>
            <a:endParaRPr kumimoji="1" lang="en-US" altLang="zh-CN" sz="1700" dirty="0">
              <a:latin typeface="+mn-lt"/>
              <a:ea typeface="+mn-ea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03530" y="395605"/>
            <a:ext cx="716449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 am </a:t>
            </a:r>
            <a:r>
              <a:rPr kumimoji="1" lang="en-US" altLang="zh-CN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JohnYu</a:t>
            </a:r>
            <a:endParaRPr kumimoji="1" lang="en-US" altLang="zh-CN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12903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Object</a:t>
            </a:r>
            <a:r>
              <a:rPr kumimoji="1" lang="zh-CN" altLang="en-US"/>
              <a:t>函数及实例成员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9176"/>
            <a:ext cx="2964200" cy="524435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806" y="1479176"/>
            <a:ext cx="3232055" cy="317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5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r>
              <a:rPr kumimoji="1" lang="zh-CN" altLang="en-US"/>
              <a:t>类型</a:t>
            </a:r>
          </a:p>
        </p:txBody>
      </p:sp>
    </p:spTree>
    <p:extLst>
      <p:ext uri="{BB962C8B-B14F-4D97-AF65-F5344CB8AC3E}">
        <p14:creationId xmlns:p14="http://schemas.microsoft.com/office/powerpoint/2010/main" val="117509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r>
              <a:rPr kumimoji="1" lang="zh-CN" altLang="en-US"/>
              <a:t>类型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324" y="1796676"/>
            <a:ext cx="9197368" cy="325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1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r>
              <a:rPr kumimoji="1" lang="zh-CN" altLang="en-US"/>
              <a:t>堆栈及队列模拟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09644"/>
            <a:ext cx="50165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064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r>
              <a:rPr kumimoji="1" lang="zh-CN" altLang="en-US"/>
              <a:t> 排序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82" y="1780989"/>
            <a:ext cx="90932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055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r>
              <a:rPr kumimoji="1" lang="zh-CN" altLang="en-US"/>
              <a:t>操作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352" y="1546188"/>
            <a:ext cx="7244603" cy="514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50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遍历操作</a:t>
            </a:r>
            <a:r>
              <a:rPr kumimoji="1" lang="en-US" altLang="zh-CN"/>
              <a:t>—</a:t>
            </a:r>
            <a:r>
              <a:rPr kumimoji="1" lang="zh-CN" altLang="en-US"/>
              <a:t>检查操作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9238"/>
            <a:ext cx="66421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892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遍历操作</a:t>
            </a:r>
            <a:r>
              <a:rPr kumimoji="1" lang="en-US" altLang="zh-CN"/>
              <a:t>—</a:t>
            </a:r>
            <a:r>
              <a:rPr kumimoji="1" lang="zh-CN" altLang="en-US"/>
              <a:t>“数据项”操作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2183"/>
            <a:ext cx="5661585" cy="496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11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reduce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6035"/>
            <a:ext cx="8178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034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/>
              <a:t>Date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56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Douglas</a:t>
            </a:r>
            <a:r>
              <a:rPr kumimoji="1" lang="zh-CN" altLang="en-US"/>
              <a:t> </a:t>
            </a:r>
            <a:r>
              <a:rPr kumimoji="1" lang="en-US" altLang="zh-CN"/>
              <a:t>Crockford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48" y="2119011"/>
            <a:ext cx="5542671" cy="375998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571" y="1484451"/>
            <a:ext cx="1925454" cy="253596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3262" y="1505862"/>
            <a:ext cx="2090567" cy="249314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1571" y="4312608"/>
            <a:ext cx="1925454" cy="254539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0322" y="4226837"/>
            <a:ext cx="2043507" cy="264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15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以数值化作内部表示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501" y="1492557"/>
            <a:ext cx="7588997" cy="508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19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格式化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768" y="1823197"/>
            <a:ext cx="8699500" cy="18669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463726"/>
            <a:ext cx="8861612" cy="190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217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2541" y="0"/>
            <a:ext cx="12304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363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Number</a:t>
            </a:r>
            <a:endParaRPr kumimoji="1" lang="zh-CN" altLang="en-US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524000" y="3402868"/>
            <a:ext cx="9144000" cy="16073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u="none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tostring</a:t>
            </a:r>
            <a:r>
              <a:rPr kumimoji="1" lang="en-US" altLang="zh-CN" dirty="0" smtClean="0"/>
              <a:t> (2)</a:t>
            </a:r>
            <a:r>
              <a:rPr kumimoji="1" lang="zh-CN" altLang="en-US" dirty="0" smtClean="0"/>
              <a:t>转换为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进制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61684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/>
              <a:t>String</a:t>
            </a:r>
            <a:r>
              <a:rPr kumimoji="1" lang="zh-CN" altLang="en-US"/>
              <a:t>类型</a:t>
            </a:r>
          </a:p>
        </p:txBody>
      </p:sp>
    </p:spTree>
    <p:extLst>
      <p:ext uri="{BB962C8B-B14F-4D97-AF65-F5344CB8AC3E}">
        <p14:creationId xmlns:p14="http://schemas.microsoft.com/office/powerpoint/2010/main" val="4000572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01" y="1631200"/>
            <a:ext cx="6226933" cy="228043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5034" y="1688253"/>
            <a:ext cx="5001748" cy="10964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034" y="3123027"/>
            <a:ext cx="4948328" cy="210331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101" y="5359947"/>
            <a:ext cx="9067800" cy="12446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643449" y="1037968"/>
            <a:ext cx="270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以类似</a:t>
            </a:r>
            <a:r>
              <a:rPr lang="en-US" altLang="zh-CN" dirty="0" smtClean="0"/>
              <a:t>UTF-16</a:t>
            </a:r>
            <a:r>
              <a:rPr lang="zh-CN" altLang="en-US" dirty="0" smtClean="0"/>
              <a:t>的方式存诸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79318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Regex(‘</a:t>
            </a:r>
            <a:r>
              <a:rPr kumimoji="1" lang="en-US" altLang="zh-CN" dirty="0" err="1" smtClean="0"/>
              <a:t>exp</a:t>
            </a:r>
            <a:r>
              <a:rPr kumimoji="1" lang="en-US" altLang="zh-CN" dirty="0" smtClean="0"/>
              <a:t>’,’opts’);</a:t>
            </a:r>
          </a:p>
          <a:p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exp</a:t>
            </a:r>
            <a:r>
              <a:rPr kumimoji="1" lang="en-US" altLang="zh-CN" dirty="0" smtClean="0"/>
              <a:t>/opts</a:t>
            </a:r>
          </a:p>
          <a:p>
            <a:r>
              <a:rPr kumimoji="1" lang="en-US" altLang="zh-CN" dirty="0" err="1" smtClean="0"/>
              <a:t>reg.test</a:t>
            </a:r>
            <a:r>
              <a:rPr kumimoji="1" lang="en-US" altLang="zh-CN" dirty="0" smtClean="0"/>
              <a:t>/exec</a:t>
            </a:r>
          </a:p>
          <a:p>
            <a:r>
              <a:rPr kumimoji="1" lang="en-US" altLang="zh-CN" dirty="0" err="1" smtClean="0"/>
              <a:t>string.splite</a:t>
            </a:r>
            <a:r>
              <a:rPr kumimoji="1" lang="en-US" altLang="zh-CN" dirty="0" smtClean="0"/>
              <a:t>/replace</a:t>
            </a:r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RegExp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4320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/>
              <a:t>作用域链</a:t>
            </a:r>
          </a:p>
        </p:txBody>
      </p:sp>
    </p:spTree>
    <p:extLst>
      <p:ext uri="{BB962C8B-B14F-4D97-AF65-F5344CB8AC3E}">
        <p14:creationId xmlns:p14="http://schemas.microsoft.com/office/powerpoint/2010/main" val="10498534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532965"/>
            <a:ext cx="10515600" cy="497541"/>
          </a:xfrm>
        </p:spPr>
        <p:txBody>
          <a:bodyPr/>
          <a:lstStyle/>
          <a:p>
            <a:r>
              <a:rPr kumimoji="1" lang="zh-CN" altLang="en-US"/>
              <a:t>作用域：变量的 “可见范围”</a:t>
            </a:r>
          </a:p>
          <a:p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作用域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812" y="2205317"/>
            <a:ext cx="7593519" cy="412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05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执行环境栈</a:t>
            </a:r>
            <a:r>
              <a:rPr kumimoji="1" lang="en-US" altLang="zh-CN" dirty="0"/>
              <a:t>(</a:t>
            </a:r>
            <a:r>
              <a:rPr kumimoji="1" lang="zh-CN" altLang="en-US" dirty="0"/>
              <a:t>作用域链</a:t>
            </a:r>
            <a:r>
              <a:rPr kumimoji="1" lang="en-US" altLang="zh-CN" dirty="0"/>
              <a:t>)</a:t>
            </a:r>
            <a:r>
              <a:rPr kumimoji="1" lang="zh-CN" altLang="en-US" dirty="0"/>
              <a:t>：</a:t>
            </a:r>
          </a:p>
          <a:p>
            <a:pPr lvl="1"/>
            <a:r>
              <a:rPr kumimoji="1" lang="zh-CN" altLang="en-US" dirty="0"/>
              <a:t>每个函数的都会有自身的“执行环境”（</a:t>
            </a:r>
            <a:r>
              <a:rPr kumimoji="1" lang="en-US" altLang="zh-CN" dirty="0" err="1"/>
              <a:t>excution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）</a:t>
            </a:r>
            <a:r>
              <a:rPr kumimoji="1" lang="en-US" altLang="zh-CN" dirty="0"/>
              <a:t>,</a:t>
            </a:r>
            <a:r>
              <a:rPr kumimoji="1" lang="zh-CN" altLang="en-US" dirty="0"/>
              <a:t>其中包含“变量对象”（</a:t>
            </a:r>
            <a:r>
              <a:rPr kumimoji="1" lang="en-US" altLang="zh-CN" dirty="0"/>
              <a:t>variable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object</a:t>
            </a:r>
            <a:r>
              <a:rPr kumimoji="1" lang="zh-CN" altLang="en-US" dirty="0"/>
              <a:t>）。</a:t>
            </a:r>
          </a:p>
          <a:p>
            <a:pPr lvl="1"/>
            <a:r>
              <a:rPr kumimoji="1" lang="zh-CN" altLang="en-US" dirty="0"/>
              <a:t>浏览器内的全局</a:t>
            </a:r>
            <a:r>
              <a:rPr kumimoji="1" lang="en-US" altLang="zh-CN" dirty="0"/>
              <a:t>EC</a:t>
            </a:r>
            <a:r>
              <a:rPr kumimoji="1" lang="zh-CN" altLang="en-US" dirty="0"/>
              <a:t>为</a:t>
            </a:r>
            <a:r>
              <a:rPr kumimoji="1" lang="en-US" altLang="zh-CN" dirty="0"/>
              <a:t>window</a:t>
            </a:r>
            <a:r>
              <a:rPr kumimoji="1" lang="zh-CN" altLang="en-US" dirty="0"/>
              <a:t>。</a:t>
            </a:r>
          </a:p>
          <a:p>
            <a:pPr lvl="1"/>
            <a:r>
              <a:rPr kumimoji="1" lang="zh-CN" altLang="en-US" dirty="0"/>
              <a:t>每次函数调用都会实例化</a:t>
            </a:r>
            <a:r>
              <a:rPr kumimoji="1" lang="en-US" altLang="zh-CN" dirty="0"/>
              <a:t>EC,</a:t>
            </a:r>
            <a:r>
              <a:rPr kumimoji="1" lang="zh-CN" altLang="en-US" dirty="0"/>
              <a:t>并将</a:t>
            </a:r>
            <a:r>
              <a:rPr kumimoji="1" lang="en-US" altLang="zh-CN" dirty="0"/>
              <a:t>EC</a:t>
            </a:r>
            <a:r>
              <a:rPr kumimoji="1" lang="zh-CN" altLang="en-US" dirty="0"/>
              <a:t>压入环境栈，该栈将以单向链表形式保存，单向指向到调用函数的</a:t>
            </a:r>
            <a:r>
              <a:rPr kumimoji="1" lang="en-US" altLang="zh-CN" dirty="0"/>
              <a:t>EC</a:t>
            </a:r>
            <a:r>
              <a:rPr kumimoji="1" lang="zh-CN" altLang="en-US" dirty="0"/>
              <a:t>。然后使用</a:t>
            </a:r>
            <a:r>
              <a:rPr kumimoji="1" lang="en-US" altLang="zh-CN" dirty="0" err="1"/>
              <a:t>this,arguments</a:t>
            </a:r>
            <a:r>
              <a:rPr kumimoji="1" lang="zh-CN" altLang="en-US" dirty="0"/>
              <a:t>和其它命名参数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var</a:t>
            </a:r>
            <a:r>
              <a:rPr kumimoji="1" lang="en-US" altLang="zh-CN" dirty="0"/>
              <a:t>)</a:t>
            </a:r>
            <a:r>
              <a:rPr kumimoji="1" lang="zh-CN" altLang="en-US" dirty="0"/>
              <a:t>来初始化</a:t>
            </a:r>
            <a:r>
              <a:rPr kumimoji="1" lang="en-US" altLang="zh-CN" dirty="0" err="1"/>
              <a:t>vo</a:t>
            </a:r>
            <a:r>
              <a:rPr kumimoji="1" lang="zh-CN" altLang="en-US" dirty="0"/>
              <a:t>对象</a:t>
            </a:r>
          </a:p>
          <a:p>
            <a:pPr lvl="1"/>
            <a:r>
              <a:rPr kumimoji="1" lang="zh-CN" altLang="en-US" dirty="0"/>
              <a:t>当函数调用返回时，当前</a:t>
            </a:r>
            <a:r>
              <a:rPr kumimoji="1" lang="en-US" altLang="zh-CN" dirty="0"/>
              <a:t>EC</a:t>
            </a:r>
            <a:r>
              <a:rPr kumimoji="1" lang="zh-CN" altLang="en-US" dirty="0"/>
              <a:t>将弹栈，同时</a:t>
            </a:r>
            <a:r>
              <a:rPr kumimoji="1" lang="en-US" altLang="zh-CN" dirty="0"/>
              <a:t>VO</a:t>
            </a:r>
            <a:r>
              <a:rPr kumimoji="1" lang="zh-CN" altLang="en-US" dirty="0"/>
              <a:t>将释放。。</a:t>
            </a:r>
          </a:p>
          <a:p>
            <a:r>
              <a:rPr kumimoji="1" lang="zh-CN" altLang="en-US" dirty="0"/>
              <a:t>当查询变量名时，将从当前</a:t>
            </a:r>
            <a:r>
              <a:rPr kumimoji="1" lang="en-US" altLang="zh-CN" dirty="0"/>
              <a:t>EC(</a:t>
            </a:r>
            <a:r>
              <a:rPr kumimoji="1" lang="zh-CN" altLang="en-US" dirty="0"/>
              <a:t>栈顶</a:t>
            </a:r>
            <a:r>
              <a:rPr kumimoji="1" lang="en-US" altLang="zh-CN" dirty="0"/>
              <a:t>)</a:t>
            </a:r>
            <a:r>
              <a:rPr kumimoji="1" lang="zh-CN" altLang="en-US" dirty="0"/>
              <a:t>的</a:t>
            </a:r>
            <a:r>
              <a:rPr kumimoji="1" lang="en-US" altLang="zh-CN" dirty="0"/>
              <a:t>VO</a:t>
            </a:r>
            <a:r>
              <a:rPr kumimoji="1" lang="zh-CN" altLang="en-US" dirty="0"/>
              <a:t>中查找，然后依次向下，直到全局</a:t>
            </a:r>
            <a:r>
              <a:rPr kumimoji="1" lang="en-US" altLang="zh-CN" dirty="0"/>
              <a:t>EC,</a:t>
            </a:r>
            <a:r>
              <a:rPr kumimoji="1" lang="zh-CN" altLang="en-US" dirty="0"/>
              <a:t>如查不到将抛出异常。</a:t>
            </a:r>
          </a:p>
          <a:p>
            <a:r>
              <a:rPr kumimoji="1" lang="zh-CN" altLang="en-US" dirty="0"/>
              <a:t>由此而形成的查找链，称为作用域链，每个函数都有一个内部属性</a:t>
            </a:r>
            <a:r>
              <a:rPr kumimoji="1" lang="en-US" altLang="zh-CN" dirty="0"/>
              <a:t>[[Scope]]</a:t>
            </a:r>
            <a:r>
              <a:rPr kumimoji="1" lang="zh-CN" altLang="en-US" dirty="0"/>
              <a:t>指向该作用链的“链头</a:t>
            </a:r>
            <a:r>
              <a:rPr kumimoji="1" lang="zh-CN" altLang="en-US"/>
              <a:t>”</a:t>
            </a:r>
            <a:r>
              <a:rPr kumimoji="1" lang="zh-CN" altLang="en-US" smtClean="0"/>
              <a:t>。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作用域链（</a:t>
            </a:r>
            <a:r>
              <a:rPr kumimoji="1" lang="en-US" altLang="zh-CN"/>
              <a:t>Scope</a:t>
            </a:r>
            <a:r>
              <a:rPr kumimoji="1" lang="zh-CN" altLang="en-US"/>
              <a:t> </a:t>
            </a:r>
            <a:r>
              <a:rPr kumimoji="1" lang="en-US" altLang="zh-CN"/>
              <a:t>Chain</a:t>
            </a:r>
            <a:r>
              <a:rPr kumimoji="1" lang="zh-CN" altLang="en-US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7914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Well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4631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作用域链：</a:t>
            </a:r>
            <a:r>
              <a:rPr kumimoji="1" lang="en-US" altLang="zh-CN" dirty="0"/>
              <a:t>global&lt;-</a:t>
            </a:r>
            <a:r>
              <a:rPr kumimoji="1" lang="en-US" altLang="zh-CN" dirty="0" err="1" smtClean="0"/>
              <a:t>worldScope</a:t>
            </a:r>
            <a:r>
              <a:rPr kumimoji="1" lang="en-US" altLang="zh-CN" dirty="0" smtClean="0"/>
              <a:t>&lt;-</a:t>
            </a:r>
            <a:r>
              <a:rPr kumimoji="1" lang="en-US" altLang="zh-CN" dirty="0" err="1" smtClean="0"/>
              <a:t>countryScope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作用域遮盖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04" y="2181968"/>
            <a:ext cx="67056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91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46528" y="1492624"/>
            <a:ext cx="4069977" cy="5257800"/>
          </a:xfrm>
        </p:spPr>
        <p:txBody>
          <a:bodyPr/>
          <a:lstStyle/>
          <a:p>
            <a:r>
              <a:rPr kumimoji="1" lang="zh-CN" altLang="en-US"/>
              <a:t>不存在“块级作用域”</a:t>
            </a:r>
          </a:p>
          <a:p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但可以在</a:t>
            </a:r>
            <a:r>
              <a:rPr kumimoji="1" lang="en-US" altLang="zh-CN"/>
              <a:t>with</a:t>
            </a:r>
            <a:r>
              <a:rPr kumimoji="1" lang="zh-CN" altLang="en-US"/>
              <a:t>和</a:t>
            </a:r>
            <a:r>
              <a:rPr kumimoji="1" lang="en-US" altLang="zh-CN"/>
              <a:t>catch</a:t>
            </a:r>
            <a:r>
              <a:rPr kumimoji="1" lang="zh-CN" altLang="en-US"/>
              <a:t>块中，使用块级作用域。</a:t>
            </a:r>
          </a:p>
          <a:p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作用域延长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284" y="0"/>
            <a:ext cx="7771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201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/>
              <a:t>垃圾回收</a:t>
            </a:r>
          </a:p>
        </p:txBody>
      </p:sp>
    </p:spTree>
    <p:extLst>
      <p:ext uri="{BB962C8B-B14F-4D97-AF65-F5344CB8AC3E}">
        <p14:creationId xmlns:p14="http://schemas.microsoft.com/office/powerpoint/2010/main" val="2531348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GC</a:t>
            </a:r>
            <a:r>
              <a:rPr kumimoji="1" lang="zh-CN" altLang="en-US" dirty="0"/>
              <a:t>程序会自动以固定周期运行，清理堆区内存（周期由实现决定）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清理的依据：</a:t>
            </a:r>
          </a:p>
          <a:p>
            <a:pPr lvl="1"/>
            <a:r>
              <a:rPr kumimoji="1" lang="zh-CN" altLang="en-US" dirty="0"/>
              <a:t>离开当前“函数</a:t>
            </a:r>
            <a:r>
              <a:rPr kumimoji="1" lang="en-US" altLang="zh-CN" dirty="0"/>
              <a:t>EC</a:t>
            </a:r>
            <a:r>
              <a:rPr kumimoji="1" lang="zh-CN" altLang="en-US" dirty="0"/>
              <a:t>”的引用类型变量，其指向的“无引用对象”</a:t>
            </a:r>
          </a:p>
          <a:p>
            <a:pPr lvl="1"/>
            <a:r>
              <a:rPr kumimoji="1" lang="en-US" altLang="zh-CN" dirty="0"/>
              <a:t>“</a:t>
            </a:r>
            <a:r>
              <a:rPr kumimoji="1" lang="zh-CN" altLang="en-US" dirty="0"/>
              <a:t>全局</a:t>
            </a:r>
            <a:r>
              <a:rPr kumimoji="1" lang="en-US" altLang="zh-CN" dirty="0"/>
              <a:t>EC”</a:t>
            </a:r>
            <a:r>
              <a:rPr kumimoji="1" lang="zh-CN" altLang="en-US" dirty="0"/>
              <a:t>被解引用（</a:t>
            </a:r>
            <a:r>
              <a:rPr kumimoji="1" lang="en-US" altLang="zh-CN" dirty="0"/>
              <a:t>dereferencing</a:t>
            </a:r>
            <a:r>
              <a:rPr kumimoji="1" lang="zh-CN" altLang="en-US" dirty="0"/>
              <a:t>）的变量，指向的“无引用对象”。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函数返回时，会自动将变量解引用</a:t>
            </a:r>
          </a:p>
          <a:p>
            <a:r>
              <a:rPr kumimoji="1" lang="zh-CN" altLang="en-US" dirty="0"/>
              <a:t>全局变量，在赋值为</a:t>
            </a:r>
            <a:r>
              <a:rPr kumimoji="1" lang="en-US" altLang="zh-CN" dirty="0"/>
              <a:t>null,</a:t>
            </a:r>
            <a:r>
              <a:rPr kumimoji="1" lang="zh-CN" altLang="en-US" dirty="0"/>
              <a:t>时完成解引用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实现方式：标记清除（</a:t>
            </a:r>
            <a:r>
              <a:rPr kumimoji="1" lang="en-US" altLang="zh-CN" dirty="0"/>
              <a:t>mark-and-sweep</a:t>
            </a:r>
            <a:r>
              <a:rPr kumimoji="1" lang="zh-CN" altLang="en-US" dirty="0"/>
              <a:t>）、引用计数（</a:t>
            </a:r>
            <a:r>
              <a:rPr kumimoji="1" lang="en-US" altLang="zh-CN" dirty="0"/>
              <a:t>reference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counting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自动化垃圾回收</a:t>
            </a:r>
          </a:p>
        </p:txBody>
      </p:sp>
    </p:spTree>
    <p:extLst>
      <p:ext uri="{BB962C8B-B14F-4D97-AF65-F5344CB8AC3E}">
        <p14:creationId xmlns:p14="http://schemas.microsoft.com/office/powerpoint/2010/main" val="14929591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ES</a:t>
            </a:r>
            <a:r>
              <a:rPr kumimoji="1" lang="zh-CN" altLang="en-US" dirty="0"/>
              <a:t>引擎会自动处理对象间循环引用带来垃圾回收问题</a:t>
            </a:r>
          </a:p>
          <a:p>
            <a:pPr marL="0" indent="0">
              <a:buNone/>
            </a:pPr>
            <a:endParaRPr kumimoji="1" lang="zh-CN" altLang="en-US" dirty="0"/>
          </a:p>
          <a:p>
            <a:r>
              <a:rPr kumimoji="1" lang="en-US" altLang="zh-CN" dirty="0"/>
              <a:t>IE9</a:t>
            </a:r>
            <a:r>
              <a:rPr kumimoji="1" lang="zh-CN" altLang="en-US" dirty="0"/>
              <a:t>之前版本，其</a:t>
            </a:r>
            <a:r>
              <a:rPr kumimoji="1" lang="en-US" altLang="zh-CN" dirty="0"/>
              <a:t>BOM</a:t>
            </a:r>
            <a:r>
              <a:rPr kumimoji="1" lang="zh-CN" altLang="en-US" dirty="0"/>
              <a:t>及</a:t>
            </a:r>
            <a:r>
              <a:rPr kumimoji="1" lang="en-US" altLang="zh-CN" dirty="0"/>
              <a:t>DOM</a:t>
            </a:r>
            <a:r>
              <a:rPr kumimoji="1" lang="zh-CN" altLang="en-US" dirty="0"/>
              <a:t>对象，是由</a:t>
            </a:r>
            <a:r>
              <a:rPr kumimoji="1" lang="en-US" altLang="zh-CN" dirty="0"/>
              <a:t>C++</a:t>
            </a:r>
            <a:r>
              <a:rPr kumimoji="1" lang="zh-CN" altLang="en-US" dirty="0"/>
              <a:t>的</a:t>
            </a:r>
            <a:r>
              <a:rPr kumimoji="1" lang="en-US" altLang="zh-CN" dirty="0"/>
              <a:t>com</a:t>
            </a:r>
            <a:r>
              <a:rPr kumimoji="1" lang="zh-CN" altLang="en-US" dirty="0"/>
              <a:t>组件完成。此时引擎工作便出现问题</a:t>
            </a:r>
            <a:r>
              <a:rPr kumimoji="1" lang="zh-CN" altLang="en-US" dirty="0" smtClean="0"/>
              <a:t>。</a:t>
            </a:r>
            <a:r>
              <a:rPr kumimoji="1" lang="en-US" altLang="zh-CN" dirty="0" smtClean="0"/>
              <a:t>Com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JSON</a:t>
            </a:r>
            <a:r>
              <a:rPr kumimoji="1" lang="zh-CN" altLang="en-US" dirty="0" smtClean="0"/>
              <a:t>对象互相引用时不会自动垃圾回收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需要进行如下处理：</a:t>
            </a:r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IE8-</a:t>
            </a:r>
            <a:r>
              <a:rPr kumimoji="1" lang="zh-CN" altLang="en-US"/>
              <a:t>的内存漏泄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167" y="3875125"/>
            <a:ext cx="5651500" cy="9271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167" y="5321058"/>
            <a:ext cx="2743200" cy="482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13443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643063"/>
            <a:ext cx="10515600" cy="4533899"/>
          </a:xfrm>
        </p:spPr>
        <p:txBody>
          <a:bodyPr>
            <a:normAutofit/>
          </a:bodyPr>
          <a:lstStyle/>
          <a:p>
            <a:r>
              <a:rPr kumimoji="1" lang="en-US" altLang="zh-CN" sz="2400" dirty="0">
                <a:hlinkClick r:id="rId2"/>
              </a:rPr>
              <a:t>http://www.csdn.net/article/2014-08-01/2820990/1</a:t>
            </a:r>
            <a:endParaRPr kumimoji="1" lang="zh-CN" altLang="en-US" sz="2400" dirty="0"/>
          </a:p>
          <a:p>
            <a:endParaRPr kumimoji="1" lang="zh-CN" altLang="en-US" dirty="0"/>
          </a:p>
          <a:p>
            <a:r>
              <a:rPr kumimoji="1" lang="zh-CN" altLang="en-US" dirty="0"/>
              <a:t>一群职业黑客，利用</a:t>
            </a:r>
            <a:r>
              <a:rPr kumimoji="1" lang="en-US" altLang="zh-CN" dirty="0"/>
              <a:t>JS</a:t>
            </a:r>
            <a:r>
              <a:rPr kumimoji="1" lang="zh-CN" altLang="en-US" dirty="0"/>
              <a:t>这张画布，创造出个性化的艺术品！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我们的目标是什么</a:t>
            </a:r>
            <a:r>
              <a:rPr kumimoji="1" lang="en-US" altLang="zh-CN" dirty="0"/>
              <a:t>..</a:t>
            </a:r>
            <a:r>
              <a:rPr kumimoji="1" lang="zh-CN" altLang="en-US" dirty="0"/>
              <a:t> </a:t>
            </a:r>
            <a:r>
              <a:rPr kumimoji="1" lang="en-US" altLang="zh-CN" dirty="0"/>
              <a:t>..</a:t>
            </a:r>
            <a:r>
              <a:rPr kumimoji="1" lang="zh-CN" altLang="en-US" dirty="0"/>
              <a:t> </a:t>
            </a:r>
            <a:r>
              <a:rPr kumimoji="1" lang="en-US" altLang="zh-CN" dirty="0"/>
              <a:t>..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关注几位大牛</a:t>
            </a:r>
          </a:p>
        </p:txBody>
      </p:sp>
    </p:spTree>
    <p:extLst>
      <p:ext uri="{BB962C8B-B14F-4D97-AF65-F5344CB8AC3E}">
        <p14:creationId xmlns:p14="http://schemas.microsoft.com/office/powerpoint/2010/main" val="879731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语法不严谨，玩具？</a:t>
            </a:r>
            <a:r>
              <a:rPr kumimoji="1" lang="en-US" altLang="zh-CN" dirty="0" smtClean="0"/>
              <a:t>use ‘strict’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名称泄漏，块级作用域？</a:t>
            </a:r>
            <a:r>
              <a:rPr kumimoji="1" lang="en-US" altLang="zh-CN" dirty="0" smtClean="0"/>
              <a:t>let/</a:t>
            </a:r>
            <a:r>
              <a:rPr kumimoji="1" lang="en-US" altLang="zh-CN" dirty="0" err="1" smtClean="0"/>
              <a:t>var</a:t>
            </a:r>
            <a:r>
              <a:rPr kumimoji="1" lang="en-US" altLang="zh-CN" dirty="0" smtClean="0"/>
              <a:t>   </a:t>
            </a:r>
            <a:r>
              <a:rPr kumimoji="1" lang="en-US" altLang="zh-CN" dirty="0" err="1" smtClean="0"/>
              <a:t>const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不基于</a:t>
            </a:r>
            <a:r>
              <a:rPr kumimoji="1" lang="en-US" altLang="zh-CN" dirty="0" smtClean="0"/>
              <a:t>class,</a:t>
            </a:r>
            <a:r>
              <a:rPr kumimoji="1" lang="zh-CN" altLang="en-US" dirty="0" smtClean="0"/>
              <a:t>类</a:t>
            </a:r>
            <a:r>
              <a:rPr kumimoji="1" lang="en-US" altLang="zh-CN" dirty="0" smtClean="0"/>
              <a:t>?</a:t>
            </a:r>
            <a:r>
              <a:rPr kumimoji="1" lang="zh-CN" altLang="en-US" dirty="0" smtClean="0"/>
              <a:t>语法糖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继承</a:t>
            </a:r>
            <a:r>
              <a:rPr kumimoji="1" lang="en-US" altLang="zh-CN" dirty="0" smtClean="0"/>
              <a:t>extend constructor super</a:t>
            </a:r>
            <a:r>
              <a:rPr kumimoji="1" lang="zh-CN" altLang="en-US" dirty="0" smtClean="0"/>
              <a:t>调用父构造器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封装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模块</a:t>
            </a:r>
            <a:r>
              <a:rPr kumimoji="1" lang="en-US" altLang="zh-CN" dirty="0" err="1" smtClean="0"/>
              <a:t>module.exports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系统调用 </a:t>
            </a:r>
            <a:r>
              <a:rPr kumimoji="1" lang="en-US" altLang="zh-CN" dirty="0" smtClean="0"/>
              <a:t>require(‘fs’)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请称呼我</a:t>
            </a:r>
            <a:r>
              <a:rPr kumimoji="1" lang="en-US" altLang="zh-CN" dirty="0" smtClean="0"/>
              <a:t>—Language!!!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063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/>
              <a:t>ECMAScript</a:t>
            </a:r>
            <a:r>
              <a:rPr kumimoji="1" lang="zh-CN" altLang="en-US" sz="2400" dirty="0"/>
              <a:t> </a:t>
            </a:r>
            <a:r>
              <a:rPr kumimoji="1" lang="en-US" altLang="zh-CN" sz="2400" dirty="0" smtClean="0"/>
              <a:t>6/7/8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/>
              <a:t>https://</a:t>
            </a:r>
            <a:r>
              <a:rPr kumimoji="1" lang="en-US" altLang="zh-CN" sz="2400" dirty="0" err="1"/>
              <a:t>www.ecma-international.org</a:t>
            </a:r>
            <a:r>
              <a:rPr kumimoji="1" lang="en-US" altLang="zh-CN" sz="2400" dirty="0"/>
              <a:t>/</a:t>
            </a:r>
            <a:r>
              <a:rPr kumimoji="1" lang="en-US" altLang="zh-CN" sz="2400" dirty="0" err="1"/>
              <a:t>default.htm</a:t>
            </a:r>
            <a:endParaRPr kumimoji="1" lang="zh-CN" altLang="en-US" sz="2400" dirty="0"/>
          </a:p>
          <a:p>
            <a:pPr>
              <a:lnSpc>
                <a:spcPct val="150000"/>
              </a:lnSpc>
            </a:pPr>
            <a:r>
              <a:rPr kumimoji="1" lang="en-US" altLang="zh-CN" sz="2600" dirty="0"/>
              <a:t>JavaScript</a:t>
            </a:r>
            <a:endParaRPr kumimoji="1" lang="zh-CN" altLang="en-US" sz="2600" dirty="0"/>
          </a:p>
          <a:p>
            <a:pPr>
              <a:lnSpc>
                <a:spcPct val="150000"/>
              </a:lnSpc>
            </a:pPr>
            <a:r>
              <a:rPr kumimoji="1" lang="en-US" altLang="zh-CN" sz="2600" dirty="0"/>
              <a:t>DOM</a:t>
            </a:r>
            <a:r>
              <a:rPr kumimoji="1" lang="zh-CN" altLang="en-US" sz="2600" dirty="0"/>
              <a:t> </a:t>
            </a:r>
            <a:r>
              <a:rPr kumimoji="1" lang="en-US" altLang="zh-CN" sz="2600" dirty="0"/>
              <a:t>3/BOM</a:t>
            </a:r>
            <a:endParaRPr kumimoji="1" lang="zh-CN" altLang="en-US" sz="2600" dirty="0"/>
          </a:p>
          <a:p>
            <a:pPr>
              <a:lnSpc>
                <a:spcPct val="150000"/>
              </a:lnSpc>
            </a:pPr>
            <a:r>
              <a:rPr kumimoji="1" lang="en-US" altLang="zh-CN" sz="2600" dirty="0" err="1" smtClean="0"/>
              <a:t>CommonJS</a:t>
            </a:r>
            <a:r>
              <a:rPr kumimoji="1" lang="en-US" altLang="zh-CN" sz="2600" dirty="0" smtClean="0"/>
              <a:t>(AMD,CMD,ES6</a:t>
            </a:r>
            <a:r>
              <a:rPr kumimoji="1" lang="zh-CN" altLang="en-US" sz="2600" dirty="0" smtClean="0"/>
              <a:t>模块系统</a:t>
            </a:r>
            <a:r>
              <a:rPr kumimoji="1" lang="en-US" altLang="zh-CN" sz="2600" dirty="0" smtClean="0"/>
              <a:t>)</a:t>
            </a:r>
            <a:endParaRPr kumimoji="1" lang="zh-CN" altLang="en-US" sz="2600" dirty="0"/>
          </a:p>
          <a:p>
            <a:pPr>
              <a:lnSpc>
                <a:spcPct val="150000"/>
              </a:lnSpc>
            </a:pPr>
            <a:r>
              <a:rPr kumimoji="1" lang="en-US" altLang="zh-CN" sz="2600" dirty="0"/>
              <a:t>HTML</a:t>
            </a:r>
            <a:r>
              <a:rPr kumimoji="1" lang="zh-CN" altLang="en-US" sz="2600" dirty="0"/>
              <a:t> </a:t>
            </a:r>
            <a:r>
              <a:rPr kumimoji="1" lang="en-US" altLang="zh-CN" sz="2600" dirty="0"/>
              <a:t>5</a:t>
            </a:r>
            <a:r>
              <a:rPr kumimoji="1" lang="zh-CN" altLang="en-US" sz="2600" dirty="0"/>
              <a:t> </a:t>
            </a:r>
            <a:r>
              <a:rPr kumimoji="1" lang="en-US" altLang="zh-CN" sz="2600" dirty="0">
                <a:hlinkClick r:id="rId2"/>
              </a:rPr>
              <a:t>https://www.w3.org/TR/html5</a:t>
            </a:r>
            <a:r>
              <a:rPr kumimoji="1" lang="en-US" altLang="zh-CN" sz="2600" dirty="0" smtClean="0">
                <a:hlinkClick r:id="rId2"/>
              </a:rPr>
              <a:t>/</a:t>
            </a:r>
            <a:endParaRPr kumimoji="1" lang="en-US" altLang="zh-CN" sz="2600" dirty="0" smtClean="0"/>
          </a:p>
          <a:p>
            <a:pPr>
              <a:lnSpc>
                <a:spcPct val="150000"/>
              </a:lnSpc>
            </a:pPr>
            <a:r>
              <a:rPr kumimoji="1" lang="en-US" altLang="zh-CN" sz="2600" dirty="0" smtClean="0"/>
              <a:t>PWA</a:t>
            </a:r>
          </a:p>
          <a:p>
            <a:pPr>
              <a:lnSpc>
                <a:spcPct val="150000"/>
              </a:lnSpc>
            </a:pPr>
            <a:r>
              <a:rPr kumimoji="1" lang="en-US" altLang="zh-CN" sz="2600" dirty="0" smtClean="0"/>
              <a:t>Native</a:t>
            </a:r>
            <a:r>
              <a:rPr kumimoji="1" lang="zh-CN" altLang="en-US" sz="2600" dirty="0" smtClean="0"/>
              <a:t> </a:t>
            </a:r>
            <a:endParaRPr kumimoji="1" lang="zh-CN" altLang="en-US" sz="2600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盛筵</a:t>
            </a:r>
          </a:p>
        </p:txBody>
      </p:sp>
    </p:spTree>
    <p:extLst>
      <p:ext uri="{BB962C8B-B14F-4D97-AF65-F5344CB8AC3E}">
        <p14:creationId xmlns:p14="http://schemas.microsoft.com/office/powerpoint/2010/main" val="218612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运算平台：</a:t>
            </a:r>
          </a:p>
          <a:p>
            <a:pPr lvl="1"/>
            <a:r>
              <a:rPr kumimoji="1" lang="zh-CN" altLang="en-US" dirty="0"/>
              <a:t>浏览器端：</a:t>
            </a:r>
            <a:r>
              <a:rPr kumimoji="1" lang="en-US" altLang="zh-CN" dirty="0"/>
              <a:t>Edge</a:t>
            </a:r>
            <a:r>
              <a:rPr kumimoji="1" lang="zh-CN" altLang="en-US" dirty="0"/>
              <a:t>的新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引擎</a:t>
            </a:r>
            <a:r>
              <a:rPr kumimoji="1" lang="en-US" altLang="zh-CN" dirty="0"/>
              <a:t>,V8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本地端：</a:t>
            </a:r>
            <a:r>
              <a:rPr kumimoji="1" lang="en-US" altLang="zh-CN" dirty="0"/>
              <a:t>JVM</a:t>
            </a:r>
            <a:r>
              <a:rPr kumimoji="1" lang="zh-CN" altLang="en-US" dirty="0"/>
              <a:t>上的</a:t>
            </a:r>
            <a:r>
              <a:rPr kumimoji="1" lang="en-US" altLang="zh-CN" dirty="0"/>
              <a:t>Rhino</a:t>
            </a:r>
            <a:r>
              <a:rPr kumimoji="1" lang="zh-CN" altLang="en-US" dirty="0"/>
              <a:t>、</a:t>
            </a:r>
            <a:r>
              <a:rPr kumimoji="1" lang="en-US" altLang="zh-CN" dirty="0"/>
              <a:t>Linux/Unix</a:t>
            </a:r>
            <a:r>
              <a:rPr kumimoji="1" lang="zh-CN" altLang="en-US" dirty="0"/>
              <a:t>上安装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V8</a:t>
            </a:r>
            <a:r>
              <a:rPr kumimoji="1" lang="zh-CN" altLang="en-US" dirty="0"/>
              <a:t>引擎</a:t>
            </a:r>
          </a:p>
          <a:p>
            <a:pPr lvl="1"/>
            <a:r>
              <a:rPr kumimoji="1" lang="zh-CN" altLang="en-US" dirty="0"/>
              <a:t>云平台：</a:t>
            </a:r>
            <a:r>
              <a:rPr kumimoji="1" lang="en-US" altLang="zh-CN" dirty="0" smtClean="0"/>
              <a:t>JS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API</a:t>
            </a:r>
            <a:endParaRPr kumimoji="1" lang="zh-CN" altLang="en-US" dirty="0"/>
          </a:p>
          <a:p>
            <a:pPr lvl="1"/>
            <a:endParaRPr kumimoji="1" lang="zh-CN" altLang="en-US" dirty="0"/>
          </a:p>
          <a:p>
            <a:r>
              <a:rPr kumimoji="1" lang="zh-CN" altLang="en-US" dirty="0"/>
              <a:t>代码书写方式</a:t>
            </a:r>
          </a:p>
          <a:p>
            <a:pPr lvl="1"/>
            <a:r>
              <a:rPr kumimoji="1" lang="en-US" altLang="zh-CN" dirty="0"/>
              <a:t>Backbone</a:t>
            </a:r>
            <a:r>
              <a:rPr kumimoji="1" lang="zh-CN" altLang="en-US" dirty="0"/>
              <a:t>、</a:t>
            </a:r>
            <a:r>
              <a:rPr kumimoji="1" lang="en-US" altLang="zh-CN" dirty="0">
                <a:solidFill>
                  <a:srgbClr val="FF0000"/>
                </a:solidFill>
              </a:rPr>
              <a:t>React</a:t>
            </a:r>
            <a:r>
              <a:rPr kumimoji="1" lang="zh-CN" altLang="en-US" dirty="0"/>
              <a:t>、</a:t>
            </a:r>
            <a:r>
              <a:rPr kumimoji="1" lang="en-US" altLang="zh-CN" dirty="0" smtClean="0"/>
              <a:t>Angular,  </a:t>
            </a:r>
            <a:r>
              <a:rPr kumimoji="1" lang="en-US" altLang="zh-CN" dirty="0" err="1" smtClean="0">
                <a:solidFill>
                  <a:srgbClr val="FF0000"/>
                </a:solidFill>
              </a:rPr>
              <a:t>VueJS</a:t>
            </a:r>
            <a:r>
              <a:rPr kumimoji="1" lang="zh-CN" altLang="en-US" dirty="0" smtClean="0"/>
              <a:t>前端</a:t>
            </a:r>
            <a:r>
              <a:rPr kumimoji="1" lang="zh-CN" altLang="en-US" dirty="0"/>
              <a:t>框架的出现</a:t>
            </a:r>
          </a:p>
          <a:p>
            <a:pPr lvl="1"/>
            <a:r>
              <a:rPr kumimoji="1" lang="en-US" altLang="zh-CN" dirty="0" err="1"/>
              <a:t>CoffeeScript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TypeScript</a:t>
            </a:r>
            <a:r>
              <a:rPr kumimoji="1" lang="en-US" altLang="zh-CN" dirty="0" smtClean="0"/>
              <a:t>, Dart</a:t>
            </a:r>
            <a:r>
              <a:rPr kumimoji="1" lang="zh-CN" altLang="en-US" dirty="0"/>
              <a:t>的</a:t>
            </a:r>
            <a:r>
              <a:rPr kumimoji="1" lang="zh-CN" altLang="en-US" dirty="0" smtClean="0"/>
              <a:t>出现（中间语言转换为</a:t>
            </a:r>
            <a:r>
              <a:rPr kumimoji="1" lang="en-US" altLang="zh-CN" dirty="0" smtClean="0"/>
              <a:t>JS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ES6</a:t>
            </a:r>
            <a:r>
              <a:rPr kumimoji="1" lang="zh-CN" altLang="en-US" dirty="0"/>
              <a:t>的标准化</a:t>
            </a:r>
          </a:p>
          <a:p>
            <a:r>
              <a:rPr kumimoji="1" lang="zh-CN" altLang="en-US" dirty="0"/>
              <a:t>效率：</a:t>
            </a:r>
          </a:p>
          <a:p>
            <a:pPr lvl="1"/>
            <a:r>
              <a:rPr kumimoji="1" lang="en-US" altLang="zh-CN" dirty="0">
                <a:hlinkClick r:id="rId2"/>
              </a:rPr>
              <a:t>http://jsLinux.org</a:t>
            </a:r>
            <a:endParaRPr kumimoji="1" lang="zh-CN" altLang="en-US" dirty="0"/>
          </a:p>
          <a:p>
            <a:pPr lvl="1"/>
            <a:r>
              <a:rPr kumimoji="1" lang="en-US" altLang="zh-CN" dirty="0"/>
              <a:t>3D</a:t>
            </a:r>
            <a:r>
              <a:rPr kumimoji="1" lang="zh-CN" altLang="en-US" dirty="0"/>
              <a:t>引擎的</a:t>
            </a:r>
            <a:r>
              <a:rPr kumimoji="1" lang="en-US" altLang="zh-CN" dirty="0"/>
              <a:t>JS</a:t>
            </a:r>
            <a:r>
              <a:rPr kumimoji="1" lang="zh-CN" altLang="en-US" dirty="0"/>
              <a:t>接口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向光的生长：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338" y="5530924"/>
            <a:ext cx="4471462" cy="64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637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13253</TotalTime>
  <Words>1303</Words>
  <Application>Microsoft Office PowerPoint</Application>
  <PresentationFormat>宽屏</PresentationFormat>
  <Paragraphs>231</Paragraphs>
  <Slides>54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0" baseType="lpstr">
      <vt:lpstr>Monaco</vt:lpstr>
      <vt:lpstr>DengXian</vt:lpstr>
      <vt:lpstr>DengXian Light</vt:lpstr>
      <vt:lpstr>微软雅黑</vt:lpstr>
      <vt:lpstr>Arial</vt:lpstr>
      <vt:lpstr>Office 主题</vt:lpstr>
      <vt:lpstr>ECMAScript</vt:lpstr>
      <vt:lpstr>安装的软件、课程地址</vt:lpstr>
      <vt:lpstr>I am JohnYu</vt:lpstr>
      <vt:lpstr>Douglas Crockford</vt:lpstr>
      <vt:lpstr>Write Well</vt:lpstr>
      <vt:lpstr>关注几位大牛</vt:lpstr>
      <vt:lpstr>请称呼我—Language!!!</vt:lpstr>
      <vt:lpstr>盛筵</vt:lpstr>
      <vt:lpstr>向光的生长：</vt:lpstr>
      <vt:lpstr>新焦点：</vt:lpstr>
      <vt:lpstr>开发工具选型</vt:lpstr>
      <vt:lpstr>ECMAScript标准 https://developer.Mozilla.org/</vt:lpstr>
      <vt:lpstr>小白变灰</vt:lpstr>
      <vt:lpstr>Javascript介绍 https://developer.mozilla.org/zh-CN/docs/Web/JavaScript</vt:lpstr>
      <vt:lpstr>弱变量类型</vt:lpstr>
      <vt:lpstr>数据类型</vt:lpstr>
      <vt:lpstr>global Object</vt:lpstr>
      <vt:lpstr>顶层（工具函数）和顶层变量</vt:lpstr>
      <vt:lpstr>运算符</vt:lpstr>
      <vt:lpstr>运算符</vt:lpstr>
      <vt:lpstr>执行流控制语句</vt:lpstr>
      <vt:lpstr>falsy（假值）</vt:lpstr>
      <vt:lpstr>练习</vt:lpstr>
      <vt:lpstr>typeof 操作的目的</vt:lpstr>
      <vt:lpstr>基本类型是“盒子”</vt:lpstr>
      <vt:lpstr>引用类型是“遥控器”</vt:lpstr>
      <vt:lpstr>基本类型的“包装类型”</vt:lpstr>
      <vt:lpstr>标准库类型</vt:lpstr>
      <vt:lpstr>Object</vt:lpstr>
      <vt:lpstr>Object函数及实例成员</vt:lpstr>
      <vt:lpstr>Array类型</vt:lpstr>
      <vt:lpstr>Array类型</vt:lpstr>
      <vt:lpstr>Array堆栈及队列模拟</vt:lpstr>
      <vt:lpstr>Array 排序</vt:lpstr>
      <vt:lpstr>Array操作</vt:lpstr>
      <vt:lpstr>遍历操作—检查操作</vt:lpstr>
      <vt:lpstr>遍历操作—“数据项”操作</vt:lpstr>
      <vt:lpstr>reduce</vt:lpstr>
      <vt:lpstr>Date</vt:lpstr>
      <vt:lpstr>以数值化作内部表示</vt:lpstr>
      <vt:lpstr>格式化</vt:lpstr>
      <vt:lpstr>PowerPoint 演示文稿</vt:lpstr>
      <vt:lpstr>Number</vt:lpstr>
      <vt:lpstr>String类型</vt:lpstr>
      <vt:lpstr>PowerPoint 演示文稿</vt:lpstr>
      <vt:lpstr>RegExp</vt:lpstr>
      <vt:lpstr>作用域链</vt:lpstr>
      <vt:lpstr>作用域</vt:lpstr>
      <vt:lpstr>作用域链（Scope Chain）</vt:lpstr>
      <vt:lpstr>作用域遮盖</vt:lpstr>
      <vt:lpstr>作用域延长</vt:lpstr>
      <vt:lpstr>垃圾回收</vt:lpstr>
      <vt:lpstr>自动化垃圾回收</vt:lpstr>
      <vt:lpstr>IE8-的内存漏泄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JavaScript面向对象</dc:title>
  <dc:creator>john yu</dc:creator>
  <cp:lastModifiedBy>Dalin</cp:lastModifiedBy>
  <cp:revision>230</cp:revision>
  <dcterms:created xsi:type="dcterms:W3CDTF">2016-05-12T01:33:20Z</dcterms:created>
  <dcterms:modified xsi:type="dcterms:W3CDTF">2018-06-06T07:32:49Z</dcterms:modified>
</cp:coreProperties>
</file>

<file path=docProps/thumbnail.jpeg>
</file>